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4" r:id="rId4"/>
    <p:sldId id="306" r:id="rId5"/>
    <p:sldId id="308" r:id="rId6"/>
    <p:sldId id="266" r:id="rId7"/>
    <p:sldId id="288" r:id="rId8"/>
    <p:sldId id="305" r:id="rId9"/>
    <p:sldId id="286" r:id="rId10"/>
    <p:sldId id="287" r:id="rId11"/>
    <p:sldId id="289" r:id="rId12"/>
    <p:sldId id="310" r:id="rId13"/>
    <p:sldId id="284" r:id="rId14"/>
    <p:sldId id="309" r:id="rId15"/>
    <p:sldId id="296" r:id="rId16"/>
    <p:sldId id="304" r:id="rId17"/>
    <p:sldId id="292" r:id="rId18"/>
    <p:sldId id="295" r:id="rId19"/>
    <p:sldId id="257" r:id="rId20"/>
    <p:sldId id="262" r:id="rId21"/>
    <p:sldId id="298" r:id="rId22"/>
    <p:sldId id="300" r:id="rId23"/>
    <p:sldId id="297" r:id="rId24"/>
    <p:sldId id="307" r:id="rId25"/>
    <p:sldId id="299" r:id="rId26"/>
    <p:sldId id="301" r:id="rId27"/>
    <p:sldId id="302" r:id="rId28"/>
    <p:sldId id="303" r:id="rId29"/>
    <p:sldId id="311" r:id="rId30"/>
    <p:sldId id="312" r:id="rId31"/>
    <p:sldId id="294" r:id="rId32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33CC33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ydia\&#27861;&#35498;&#26371;\110\&#31777;&#22577;&#36039;&#26009;11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rgbClr val="FF0000"/>
                </a:solidFill>
                <a:latin typeface="+mn-ea"/>
                <a:ea typeface="+mn-ea"/>
                <a:cs typeface="+mn-cs"/>
              </a:defRPr>
            </a:pPr>
            <a:r>
              <a:rPr lang="en-US" sz="3200" b="1" u="sng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108-109</a:t>
            </a:r>
            <a:r>
              <a:rPr lang="zh-TW" sz="3200" b="1" u="sng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年</a:t>
            </a:r>
            <a:r>
              <a:rPr lang="zh-TW" sz="3200" b="1" u="sng">
                <a:solidFill>
                  <a:srgbClr val="FF0000"/>
                </a:solidFill>
                <a:latin typeface="+mn-ea"/>
                <a:ea typeface="+mn-ea"/>
              </a:rPr>
              <a:t>營運比較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spc="0" baseline="0">
              <a:solidFill>
                <a:srgbClr val="FF0000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營運比較!$A$4</c:f>
              <c:strCache>
                <c:ptCount val="1"/>
                <c:pt idx="0">
                  <c:v>108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/>
            <a:sp3d/>
          </c:spPr>
          <c:invertIfNegative val="0"/>
          <c:cat>
            <c:strRef>
              <c:f>營運比較!$B$3:$F$3</c:f>
              <c:strCache>
                <c:ptCount val="5"/>
                <c:pt idx="0">
                  <c:v>集塵灰(噸)</c:v>
                </c:pt>
                <c:pt idx="1">
                  <c:v>污染土壤(噸)</c:v>
                </c:pt>
                <c:pt idx="2">
                  <c:v>爐碴(噸)</c:v>
                </c:pt>
                <c:pt idx="3">
                  <c:v>產品出貨量(噸)</c:v>
                </c:pt>
                <c:pt idx="4">
                  <c:v>產品產出量(噸)</c:v>
                </c:pt>
              </c:strCache>
            </c:strRef>
          </c:cat>
          <c:val>
            <c:numRef>
              <c:f>營運比較!$B$4:$F$4</c:f>
              <c:numCache>
                <c:formatCode>_-* #,##0_-;\-* #,##0_-;_-* "-"??_-;_-@_-</c:formatCode>
                <c:ptCount val="5"/>
                <c:pt idx="0">
                  <c:v>144247</c:v>
                </c:pt>
                <c:pt idx="1">
                  <c:v>21515</c:v>
                </c:pt>
                <c:pt idx="2">
                  <c:v>2966</c:v>
                </c:pt>
                <c:pt idx="3">
                  <c:v>54365</c:v>
                </c:pt>
                <c:pt idx="4">
                  <c:v>53495</c:v>
                </c:pt>
              </c:numCache>
            </c:numRef>
          </c:val>
        </c:ser>
        <c:ser>
          <c:idx val="1"/>
          <c:order val="1"/>
          <c:tx>
            <c:strRef>
              <c:f>營運比較!$A$5</c:f>
              <c:strCache>
                <c:ptCount val="1"/>
                <c:pt idx="0">
                  <c:v>109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  <a:sp3d/>
          </c:spPr>
          <c:invertIfNegative val="0"/>
          <c:cat>
            <c:strRef>
              <c:f>營運比較!$B$3:$F$3</c:f>
              <c:strCache>
                <c:ptCount val="5"/>
                <c:pt idx="0">
                  <c:v>集塵灰(噸)</c:v>
                </c:pt>
                <c:pt idx="1">
                  <c:v>污染土壤(噸)</c:v>
                </c:pt>
                <c:pt idx="2">
                  <c:v>爐碴(噸)</c:v>
                </c:pt>
                <c:pt idx="3">
                  <c:v>產品出貨量(噸)</c:v>
                </c:pt>
                <c:pt idx="4">
                  <c:v>產品產出量(噸)</c:v>
                </c:pt>
              </c:strCache>
            </c:strRef>
          </c:cat>
          <c:val>
            <c:numRef>
              <c:f>營運比較!$B$5:$F$5</c:f>
              <c:numCache>
                <c:formatCode>_-* #,##0_-;\-* #,##0_-;_-* "-"??_-;_-@_-</c:formatCode>
                <c:ptCount val="5"/>
                <c:pt idx="0">
                  <c:v>147249</c:v>
                </c:pt>
                <c:pt idx="1">
                  <c:v>12776</c:v>
                </c:pt>
                <c:pt idx="2">
                  <c:v>163917</c:v>
                </c:pt>
                <c:pt idx="3">
                  <c:v>50647</c:v>
                </c:pt>
                <c:pt idx="4">
                  <c:v>51996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935232"/>
        <c:axId val="191939152"/>
        <c:axId val="0"/>
      </c:bar3DChart>
      <c:catAx>
        <c:axId val="1919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zh-TW"/>
          </a:p>
        </c:txPr>
        <c:crossAx val="191939152"/>
        <c:crosses val="autoZero"/>
        <c:auto val="1"/>
        <c:lblAlgn val="ctr"/>
        <c:lblOffset val="100"/>
        <c:noMultiLvlLbl val="0"/>
      </c:catAx>
      <c:valAx>
        <c:axId val="191939152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191935232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28575" cap="flat" cmpd="sng" algn="ctr">
      <a:solidFill>
        <a:srgbClr val="0000FF"/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2400" b="1" u="sng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109</a:t>
            </a:r>
            <a:r>
              <a:rPr lang="zh-TW" sz="2400" b="1" u="sng" dirty="0">
                <a:solidFill>
                  <a:schemeClr val="tx1"/>
                </a:solidFill>
                <a:latin typeface="+mn-ea"/>
                <a:ea typeface="+mn-ea"/>
              </a:rPr>
              <a:t>爐碴再利用佔比分佈</a:t>
            </a:r>
            <a:endParaRPr lang="en-US" sz="2400" b="1" u="sng" dirty="0">
              <a:solidFill>
                <a:schemeClr val="tx1"/>
              </a:solidFill>
              <a:latin typeface="+mn-ea"/>
              <a:ea typeface="+mn-ea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各項業務!$A$48</c:f>
              <c:strCache>
                <c:ptCount val="1"/>
                <c:pt idx="0">
                  <c:v>109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各項業務!$B$47:$D$47</c:f>
              <c:strCache>
                <c:ptCount val="3"/>
                <c:pt idx="0">
                  <c:v>煉鋼還原碴</c:v>
                </c:pt>
                <c:pt idx="1">
                  <c:v>旋轉窯碴(鋼聯)</c:v>
                </c:pt>
                <c:pt idx="2">
                  <c:v>煉鋼氧化碴</c:v>
                </c:pt>
              </c:strCache>
            </c:strRef>
          </c:cat>
          <c:val>
            <c:numRef>
              <c:f>各項業務!$B$48:$D$48</c:f>
              <c:numCache>
                <c:formatCode>#,##0</c:formatCode>
                <c:ptCount val="3"/>
                <c:pt idx="0">
                  <c:v>59442</c:v>
                </c:pt>
                <c:pt idx="1">
                  <c:v>98624</c:v>
                </c:pt>
                <c:pt idx="2">
                  <c:v>5851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38319794037312"/>
          <c:y val="0.44455720500936341"/>
          <c:w val="0.31271259310639299"/>
          <c:h val="0.38155830759219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altLang="zh-TW" sz="2400" b="1" i="0" u="sng" baseline="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Times New Roman" panose="02020603050405020304" pitchFamily="18" charset="0"/>
              </a:rPr>
              <a:t>108-109</a:t>
            </a:r>
            <a:r>
              <a:rPr lang="zh-TW" altLang="zh-TW" sz="2400" b="1" i="0" u="sng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爐碴再利用</a:t>
            </a:r>
            <a:r>
              <a:rPr lang="zh-TW" altLang="en-US" sz="2400" b="1" i="0" u="sng" baseline="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數量</a:t>
            </a:r>
            <a:endParaRPr lang="zh-TW" altLang="zh-TW" sz="24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各項業務!$A$48</c:f>
              <c:strCache>
                <c:ptCount val="1"/>
                <c:pt idx="0">
                  <c:v>108</c:v>
                </c:pt>
              </c:strCache>
            </c:strRef>
          </c:tx>
          <c:spPr>
            <a:solidFill>
              <a:srgbClr val="3333CC"/>
            </a:solidFill>
            <a:ln>
              <a:noFill/>
            </a:ln>
            <a:effectLst/>
            <a:sp3d/>
          </c:spPr>
          <c:invertIfNegative val="0"/>
          <c:cat>
            <c:strRef>
              <c:f>各項業務!$B$47:$D$47</c:f>
              <c:strCache>
                <c:ptCount val="3"/>
                <c:pt idx="0">
                  <c:v>煉鋼還原碴</c:v>
                </c:pt>
                <c:pt idx="1">
                  <c:v>旋轉窯碴(鋼聯)</c:v>
                </c:pt>
                <c:pt idx="2">
                  <c:v>煉鋼氧化碴</c:v>
                </c:pt>
              </c:strCache>
            </c:strRef>
          </c:cat>
          <c:val>
            <c:numRef>
              <c:f>各項業務!$B$48:$D$48</c:f>
              <c:numCache>
                <c:formatCode>General</c:formatCode>
                <c:ptCount val="3"/>
                <c:pt idx="0">
                  <c:v>2406</c:v>
                </c:pt>
                <c:pt idx="1">
                  <c:v>414</c:v>
                </c:pt>
                <c:pt idx="2">
                  <c:v>146</c:v>
                </c:pt>
              </c:numCache>
            </c:numRef>
          </c:val>
        </c:ser>
        <c:ser>
          <c:idx val="1"/>
          <c:order val="1"/>
          <c:tx>
            <c:strRef>
              <c:f>各項業務!$A$49</c:f>
              <c:strCache>
                <c:ptCount val="1"/>
                <c:pt idx="0">
                  <c:v>109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  <a:sp3d/>
          </c:spPr>
          <c:invertIfNegative val="0"/>
          <c:cat>
            <c:strRef>
              <c:f>各項業務!$B$47:$D$47</c:f>
              <c:strCache>
                <c:ptCount val="3"/>
                <c:pt idx="0">
                  <c:v>煉鋼還原碴</c:v>
                </c:pt>
                <c:pt idx="1">
                  <c:v>旋轉窯碴(鋼聯)</c:v>
                </c:pt>
                <c:pt idx="2">
                  <c:v>煉鋼氧化碴</c:v>
                </c:pt>
              </c:strCache>
            </c:strRef>
          </c:cat>
          <c:val>
            <c:numRef>
              <c:f>各項業務!$B$49:$D$49</c:f>
              <c:numCache>
                <c:formatCode>#,##0</c:formatCode>
                <c:ptCount val="3"/>
                <c:pt idx="0">
                  <c:v>59442</c:v>
                </c:pt>
                <c:pt idx="1">
                  <c:v>98624</c:v>
                </c:pt>
                <c:pt idx="2">
                  <c:v>5851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057520"/>
        <c:axId val="356890416"/>
        <c:axId val="0"/>
      </c:bar3DChart>
      <c:catAx>
        <c:axId val="42705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zh-TW"/>
          </a:p>
        </c:txPr>
        <c:crossAx val="356890416"/>
        <c:crossesAt val="0"/>
        <c:auto val="1"/>
        <c:lblAlgn val="ctr"/>
        <c:lblOffset val="100"/>
        <c:noMultiLvlLbl val="0"/>
      </c:catAx>
      <c:valAx>
        <c:axId val="35689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27057520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spc="0" baseline="0">
                <a:solidFill>
                  <a:srgbClr val="FF0000"/>
                </a:solidFill>
                <a:latin typeface="+mn-ea"/>
                <a:ea typeface="+mn-ea"/>
                <a:cs typeface="+mn-cs"/>
              </a:defRPr>
            </a:pPr>
            <a:r>
              <a:rPr lang="zh-TW" sz="3200" b="1" u="sng" dirty="0">
                <a:solidFill>
                  <a:srgbClr val="FF0000"/>
                </a:solidFill>
                <a:latin typeface="+mn-ea"/>
                <a:ea typeface="+mn-ea"/>
              </a:rPr>
              <a:t>營收趨勢圖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spc="0" baseline="0">
              <a:solidFill>
                <a:srgbClr val="FF0000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工作表1!$A$8</c:f>
              <c:strCache>
                <c:ptCount val="1"/>
                <c:pt idx="0">
                  <c:v>營收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77018009515511E-2"/>
                  <c:y val="-1.746562229187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247544449419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177018009515419E-2"/>
                  <c:y val="-1.7465622291870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442545023788778E-3"/>
                  <c:y val="-1.247544449419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606362559471014E-3"/>
                  <c:y val="-9.98035559535477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工作表1!$B$7:$J$7</c:f>
              <c:strCache>
                <c:ptCount val="5"/>
                <c:pt idx="0">
                  <c:v>105年</c:v>
                </c:pt>
                <c:pt idx="1">
                  <c:v>106年</c:v>
                </c:pt>
                <c:pt idx="2">
                  <c:v>107年</c:v>
                </c:pt>
                <c:pt idx="3">
                  <c:v>108年</c:v>
                </c:pt>
                <c:pt idx="4">
                  <c:v>109年</c:v>
                </c:pt>
              </c:strCache>
              <c:extLst/>
            </c:strRef>
          </c:cat>
          <c:val>
            <c:numRef>
              <c:f>工作表1!$B$8:$J$8</c:f>
              <c:numCache>
                <c:formatCode>_-* #,##0_-;\-* #,##0_-;_-* "-"??_-;_-@_-</c:formatCode>
                <c:ptCount val="5"/>
                <c:pt idx="0">
                  <c:v>1523822</c:v>
                </c:pt>
                <c:pt idx="1">
                  <c:v>1906571.31</c:v>
                </c:pt>
                <c:pt idx="2">
                  <c:v>2147371.1430000002</c:v>
                </c:pt>
                <c:pt idx="3">
                  <c:v>1650701.067</c:v>
                </c:pt>
                <c:pt idx="4">
                  <c:v>1622229</c:v>
                </c:pt>
              </c:numCache>
              <c:extLst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9A-4DA5-A87F-206E55DA5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9986560"/>
        <c:axId val="429987120"/>
        <c:axId val="0"/>
      </c:bar3DChart>
      <c:catAx>
        <c:axId val="42998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429987120"/>
        <c:crosses val="autoZero"/>
        <c:auto val="1"/>
        <c:lblAlgn val="ctr"/>
        <c:lblOffset val="100"/>
        <c:noMultiLvlLbl val="0"/>
      </c:catAx>
      <c:valAx>
        <c:axId val="4299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429986560"/>
        <c:crosses val="autoZero"/>
        <c:crossBetween val="between"/>
        <c:minorUnit val="4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rgbClr val="0000FF"/>
      </a:solidFill>
    </a:ln>
    <a:effectLst/>
  </c:spPr>
  <c:txPr>
    <a:bodyPr/>
    <a:lstStyle/>
    <a:p>
      <a:pPr>
        <a:defRPr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baseline="0">
                <a:solidFill>
                  <a:schemeClr val="tx2"/>
                </a:solidFill>
                <a:latin typeface="+mn-ea"/>
                <a:ea typeface="+mn-ea"/>
                <a:cs typeface="+mn-cs"/>
              </a:defRPr>
            </a:pPr>
            <a:r>
              <a:rPr lang="en-US" sz="3200" u="sng" dirty="0">
                <a:solidFill>
                  <a:schemeClr val="tx1"/>
                </a:solidFill>
                <a:latin typeface="+mn-ea"/>
                <a:ea typeface="+mn-ea"/>
              </a:rPr>
              <a:t>108</a:t>
            </a:r>
            <a:r>
              <a:rPr lang="zh-TW" sz="3200" u="sng" dirty="0">
                <a:solidFill>
                  <a:schemeClr val="tx1"/>
                </a:solidFill>
                <a:latin typeface="+mn-ea"/>
                <a:ea typeface="+mn-ea"/>
              </a:rPr>
              <a:t>年總營</a:t>
            </a:r>
            <a:r>
              <a:rPr lang="zh-TW" sz="3200" u="sng" dirty="0" smtClean="0">
                <a:solidFill>
                  <a:schemeClr val="tx1"/>
                </a:solidFill>
                <a:latin typeface="+mn-ea"/>
                <a:ea typeface="+mn-ea"/>
              </a:rPr>
              <a:t>收</a:t>
            </a:r>
            <a:r>
              <a:rPr lang="zh-TW" altLang="en-US" sz="3200" u="sng" dirty="0" smtClean="0">
                <a:solidFill>
                  <a:schemeClr val="tx1"/>
                </a:solidFill>
                <a:latin typeface="+mn-ea"/>
                <a:ea typeface="+mn-ea"/>
              </a:rPr>
              <a:t>佔</a:t>
            </a:r>
            <a:r>
              <a:rPr lang="zh-TW" sz="3200" u="sng" dirty="0" smtClean="0">
                <a:solidFill>
                  <a:schemeClr val="tx1"/>
                </a:solidFill>
                <a:latin typeface="+mn-ea"/>
                <a:ea typeface="+mn-ea"/>
              </a:rPr>
              <a:t>比</a:t>
            </a:r>
            <a:r>
              <a:rPr lang="zh-TW" sz="3200" u="sng" dirty="0">
                <a:solidFill>
                  <a:schemeClr val="tx1"/>
                </a:solidFill>
                <a:latin typeface="+mn-ea"/>
                <a:ea typeface="+mn-ea"/>
              </a:rPr>
              <a:t>分析</a:t>
            </a:r>
          </a:p>
        </c:rich>
      </c:tx>
      <c:layout>
        <c:manualLayout>
          <c:xMode val="edge"/>
          <c:yMode val="edge"/>
          <c:x val="0.16891144301144273"/>
          <c:y val="0.10936236373676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baseline="0">
              <a:solidFill>
                <a:schemeClr val="tx2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882388100483283E-2"/>
          <c:y val="0.23295026275182751"/>
          <c:w val="0.875"/>
          <c:h val="0.71330411997015053"/>
        </c:manualLayout>
      </c:layout>
      <c:pie3DChart>
        <c:varyColors val="1"/>
        <c:ser>
          <c:idx val="0"/>
          <c:order val="0"/>
          <c:tx>
            <c:strRef>
              <c:f>'108營收比例'!$C$14</c:f>
              <c:strCache>
                <c:ptCount val="1"/>
                <c:pt idx="0">
                  <c:v>金額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4862469289709171"/>
                  <c:y val="-0.24833415825011684"/>
                </c:manualLayout>
              </c:layout>
              <c:tx>
                <c:rich>
                  <a:bodyPr/>
                  <a:lstStyle/>
                  <a:p>
                    <a:fld id="{A4C1E570-5348-4A1B-8612-F4136DD0CFEC}" type="CATEGORYNAME">
                      <a:rPr lang="zh-TW" altLang="en-US"/>
                      <a:pPr/>
                      <a:t>[類別名稱]</a:t>
                    </a:fld>
                    <a:r>
                      <a:rPr lang="zh-TW" altLang="en-US"/>
                      <a:t>
</a:t>
                    </a:r>
                    <a:fld id="{35AF1E53-EB35-4008-A2A9-2B4E48A908BC}" type="PERCENTAGE">
                      <a:rPr lang="en-US" altLang="zh-TW"/>
                      <a:pPr/>
                      <a:t>[百分比]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81926566677333"/>
                  <c:y val="6.1371248880976746E-2"/>
                </c:manualLayout>
              </c:layout>
              <c:tx>
                <c:rich>
                  <a:bodyPr/>
                  <a:lstStyle/>
                  <a:p>
                    <a:fld id="{636B52FF-7672-4F3B-B1CD-4C1A6BECD974}" type="CATEGORYNAME">
                      <a:rPr lang="zh-TW" altLang="en-US">
                        <a:solidFill>
                          <a:schemeClr val="bg1"/>
                        </a:solidFill>
                      </a:rPr>
                      <a:pPr/>
                      <a:t>[類別名稱]</a:t>
                    </a:fld>
                    <a:r>
                      <a:rPr lang="zh-TW" alt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68187BE-C216-447D-AC94-38B29ACEEB3F}" type="PERCENTAGE">
                      <a:rPr lang="en-US" altLang="zh-TW" baseline="0">
                        <a:solidFill>
                          <a:schemeClr val="bg1"/>
                        </a:solidFill>
                      </a:rPr>
                      <a:pPr/>
                      <a:t>[百分比]</a:t>
                    </a:fld>
                    <a:endParaRPr lang="zh-TW" alt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9.6384074651361992E-2"/>
                  <c:y val="9.4137570394046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'108營收比例'!$B$15:$B$17</c:f>
              <c:strCache>
                <c:ptCount val="3"/>
                <c:pt idx="0">
                  <c:v>氧化鋅</c:v>
                </c:pt>
                <c:pt idx="1">
                  <c:v>集塵灰</c:v>
                </c:pt>
                <c:pt idx="2">
                  <c:v>污染土壤</c:v>
                </c:pt>
              </c:strCache>
            </c:strRef>
          </c:cat>
          <c:val>
            <c:numRef>
              <c:f>'108營收比例'!$C$15:$C$17</c:f>
              <c:numCache>
                <c:formatCode>_-* #,##0_-;\-* #,##0_-;_-* "-"??_-;_-@_-</c:formatCode>
                <c:ptCount val="3"/>
                <c:pt idx="0">
                  <c:v>1381743974</c:v>
                </c:pt>
                <c:pt idx="1">
                  <c:v>157632986</c:v>
                </c:pt>
                <c:pt idx="2">
                  <c:v>109503214</c:v>
                </c:pt>
              </c:numCache>
            </c:numRef>
          </c:val>
        </c:ser>
        <c:ser>
          <c:idx val="1"/>
          <c:order val="1"/>
          <c:tx>
            <c:strRef>
              <c:f>'108營收比例'!$D$14</c:f>
              <c:strCache>
                <c:ptCount val="1"/>
                <c:pt idx="0">
                  <c:v>佔比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'108營收比例'!$B$15:$B$17</c:f>
              <c:strCache>
                <c:ptCount val="3"/>
                <c:pt idx="0">
                  <c:v>氧化鋅</c:v>
                </c:pt>
                <c:pt idx="1">
                  <c:v>集塵灰</c:v>
                </c:pt>
                <c:pt idx="2">
                  <c:v>污染土壤</c:v>
                </c:pt>
              </c:strCache>
            </c:strRef>
          </c:cat>
          <c:val>
            <c:numRef>
              <c:f>'108營收比例'!$D$15:$D$17</c:f>
              <c:numCache>
                <c:formatCode>0%</c:formatCode>
                <c:ptCount val="3"/>
                <c:pt idx="0">
                  <c:v>0.83799999999999997</c:v>
                </c:pt>
                <c:pt idx="1">
                  <c:v>0.1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sng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3200" u="sng" dirty="0">
                <a:solidFill>
                  <a:schemeClr val="tx1"/>
                </a:solidFill>
                <a:latin typeface="+mn-ea"/>
                <a:ea typeface="+mn-ea"/>
              </a:rPr>
              <a:t>109</a:t>
            </a:r>
            <a:r>
              <a:rPr lang="zh-TW" sz="3200" u="sng" dirty="0">
                <a:solidFill>
                  <a:schemeClr val="tx1"/>
                </a:solidFill>
                <a:latin typeface="+mn-ea"/>
                <a:ea typeface="+mn-ea"/>
              </a:rPr>
              <a:t>年總營</a:t>
            </a:r>
            <a:r>
              <a:rPr lang="zh-TW" sz="3200" u="sng" dirty="0" smtClean="0">
                <a:solidFill>
                  <a:schemeClr val="tx1"/>
                </a:solidFill>
                <a:latin typeface="+mn-ea"/>
                <a:ea typeface="+mn-ea"/>
              </a:rPr>
              <a:t>收</a:t>
            </a:r>
            <a:r>
              <a:rPr lang="zh-TW" altLang="en-US" sz="3200" u="sng" dirty="0" smtClean="0">
                <a:solidFill>
                  <a:schemeClr val="tx1"/>
                </a:solidFill>
                <a:latin typeface="+mn-ea"/>
                <a:ea typeface="+mn-ea"/>
              </a:rPr>
              <a:t>佔</a:t>
            </a:r>
            <a:r>
              <a:rPr lang="zh-TW" sz="3200" u="sng" dirty="0" smtClean="0">
                <a:solidFill>
                  <a:schemeClr val="tx1"/>
                </a:solidFill>
                <a:latin typeface="+mn-ea"/>
                <a:ea typeface="+mn-ea"/>
              </a:rPr>
              <a:t>比</a:t>
            </a:r>
            <a:r>
              <a:rPr lang="zh-TW" sz="3200" u="sng" dirty="0">
                <a:solidFill>
                  <a:schemeClr val="tx1"/>
                </a:solidFill>
                <a:latin typeface="+mn-ea"/>
                <a:ea typeface="+mn-ea"/>
              </a:rPr>
              <a:t>分析</a:t>
            </a:r>
          </a:p>
        </c:rich>
      </c:tx>
      <c:layout>
        <c:manualLayout>
          <c:xMode val="edge"/>
          <c:yMode val="edge"/>
          <c:x val="0.26772124248127488"/>
          <c:y val="8.997168970756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sng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975644305959561"/>
          <c:y val="0.26601665920384227"/>
          <c:w val="0.74609288045327204"/>
          <c:h val="0.65764245632975726"/>
        </c:manualLayout>
      </c:layout>
      <c:pie3DChart>
        <c:varyColors val="1"/>
        <c:ser>
          <c:idx val="0"/>
          <c:order val="0"/>
          <c:tx>
            <c:strRef>
              <c:f>'108營收比例'!$C$23</c:f>
              <c:strCache>
                <c:ptCount val="1"/>
                <c:pt idx="0">
                  <c:v>金額</c:v>
                </c:pt>
              </c:strCache>
            </c:strRef>
          </c:tx>
          <c:dPt>
            <c:idx val="0"/>
            <c:bubble3D val="0"/>
            <c:explosion val="1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explosion val="5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explosion val="8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explosion val="1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0.22620552645837097"/>
                  <c:y val="-0.143237244301131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528991716052546"/>
                  <c:y val="2.0870397976454194E-2"/>
                </c:manualLayout>
              </c:layout>
              <c:tx>
                <c:rich>
                  <a:bodyPr/>
                  <a:lstStyle/>
                  <a:p>
                    <a:fld id="{557721C7-DC17-43D8-8240-ABF009150365}" type="CATEGORYNAME">
                      <a:rPr lang="zh-TW" altLang="en-US">
                        <a:solidFill>
                          <a:schemeClr val="bg1"/>
                        </a:solidFill>
                      </a:rPr>
                      <a:pPr/>
                      <a:t>[類別名稱]</a:t>
                    </a:fld>
                    <a:r>
                      <a:rPr lang="zh-TW" alt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DD24230-68DC-467E-8BBF-75B30255F72C}" type="PERCENTAGE">
                      <a:rPr lang="en-US" altLang="zh-TW" baseline="0">
                        <a:solidFill>
                          <a:schemeClr val="bg1"/>
                        </a:solidFill>
                      </a:rPr>
                      <a:pPr/>
                      <a:t>[百分比]</a:t>
                    </a:fld>
                    <a:endParaRPr lang="zh-TW" alt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9363653673035378E-2"/>
                  <c:y val="-1.1718484676240218E-2"/>
                </c:manualLayout>
              </c:layout>
              <c:tx>
                <c:rich>
                  <a:bodyPr/>
                  <a:lstStyle/>
                  <a:p>
                    <a:fld id="{D642B28F-95A5-4E40-B6DC-F64F7FCEE520}" type="CATEGORYNAME">
                      <a:rPr lang="zh-TW" altLang="en-US">
                        <a:solidFill>
                          <a:schemeClr val="tx1"/>
                        </a:solidFill>
                      </a:rPr>
                      <a:pPr/>
                      <a:t>[類別名稱]</a:t>
                    </a:fld>
                    <a:r>
                      <a:rPr lang="zh-TW" altLang="en-US" baseline="0" dirty="0"/>
                      <a:t>
</a:t>
                    </a:r>
                    <a:fld id="{76D2E6C6-5A90-4D55-B5AE-E808DE6C9AA6}" type="PERCENTAGE">
                      <a:rPr lang="en-US" altLang="zh-TW" baseline="0"/>
                      <a:pPr/>
                      <a:t>[百分比]</a:t>
                    </a:fld>
                    <a:endParaRPr lang="zh-TW" alt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'108營收比例'!$B$24:$B$27</c:f>
              <c:strCache>
                <c:ptCount val="4"/>
                <c:pt idx="0">
                  <c:v>氧化鋅</c:v>
                </c:pt>
                <c:pt idx="1">
                  <c:v>集塵灰</c:v>
                </c:pt>
                <c:pt idx="2">
                  <c:v>污染土壤</c:v>
                </c:pt>
                <c:pt idx="3">
                  <c:v>爐碴</c:v>
                </c:pt>
              </c:strCache>
            </c:strRef>
          </c:cat>
          <c:val>
            <c:numRef>
              <c:f>'108營收比例'!$C$24:$C$27</c:f>
              <c:numCache>
                <c:formatCode>_-* #,##0_-;\-* #,##0_-;_-* "-"??_-;_-@_-</c:formatCode>
                <c:ptCount val="4"/>
                <c:pt idx="0">
                  <c:v>1090166639</c:v>
                </c:pt>
                <c:pt idx="1">
                  <c:v>341884721</c:v>
                </c:pt>
                <c:pt idx="2">
                  <c:v>78594406</c:v>
                </c:pt>
                <c:pt idx="3">
                  <c:v>111460778</c:v>
                </c:pt>
              </c:numCache>
            </c:numRef>
          </c:val>
        </c:ser>
        <c:ser>
          <c:idx val="1"/>
          <c:order val="1"/>
          <c:tx>
            <c:strRef>
              <c:f>'108營收比例'!$D$23</c:f>
              <c:strCache>
                <c:ptCount val="1"/>
                <c:pt idx="0">
                  <c:v>佔比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'108營收比例'!$B$24:$B$27</c:f>
              <c:strCache>
                <c:ptCount val="4"/>
                <c:pt idx="0">
                  <c:v>氧化鋅</c:v>
                </c:pt>
                <c:pt idx="1">
                  <c:v>集塵灰</c:v>
                </c:pt>
                <c:pt idx="2">
                  <c:v>污染土壤</c:v>
                </c:pt>
                <c:pt idx="3">
                  <c:v>爐碴</c:v>
                </c:pt>
              </c:strCache>
            </c:strRef>
          </c:cat>
          <c:val>
            <c:numRef>
              <c:f>'108營收比例'!$D$24:$D$27</c:f>
              <c:numCache>
                <c:formatCode>0%</c:formatCode>
                <c:ptCount val="4"/>
                <c:pt idx="0">
                  <c:v>0.67210000000000003</c:v>
                </c:pt>
                <c:pt idx="1">
                  <c:v>0.21079999999999999</c:v>
                </c:pt>
                <c:pt idx="2">
                  <c:v>4.8500000000000001E-2</c:v>
                </c:pt>
                <c:pt idx="3">
                  <c:v>6.8699999999999997E-2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2400" u="sng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109</a:t>
            </a:r>
            <a:r>
              <a:rPr lang="zh-TW" sz="2400" u="sng" dirty="0">
                <a:solidFill>
                  <a:schemeClr val="tx1"/>
                </a:solidFill>
                <a:latin typeface="+mn-ea"/>
                <a:ea typeface="+mn-ea"/>
              </a:rPr>
              <a:t>集塵灰來源佔比分佈</a:t>
            </a:r>
          </a:p>
        </c:rich>
      </c:tx>
      <c:layout>
        <c:manualLayout>
          <c:xMode val="edge"/>
          <c:yMode val="edge"/>
          <c:x val="0.11925093750233511"/>
          <c:y val="4.5749165444887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96596563690486E-2"/>
          <c:y val="0.13623301456941589"/>
          <c:w val="0.66928105788068615"/>
          <c:h val="0.80645016511330347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"/>
            <c:spPr>
              <a:solidFill>
                <a:srgbClr val="FF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7627368173620019E-2"/>
                  <c:y val="-0.248578963604274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998602889129841E-2"/>
                  <c:y val="2.40356169371355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167563168233907E-2"/>
                      <c:h val="9.103862083613578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022528744164348E-2"/>
                  <c:y val="3.1355408282467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80753096663988"/>
                      <c:h val="9.906671791163278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各項業務!$C$5:$E$5</c:f>
              <c:strCache>
                <c:ptCount val="3"/>
                <c:pt idx="0">
                  <c:v>煉鋼廠</c:v>
                </c:pt>
                <c:pt idx="1">
                  <c:v>新豐鄉棄置場</c:v>
                </c:pt>
                <c:pt idx="2">
                  <c:v>大肚溪口棄置場</c:v>
                </c:pt>
              </c:strCache>
            </c:strRef>
          </c:cat>
          <c:val>
            <c:numRef>
              <c:f>各項業務!$C$6:$E$6</c:f>
              <c:numCache>
                <c:formatCode>#,##0</c:formatCode>
                <c:ptCount val="3"/>
                <c:pt idx="0">
                  <c:v>139188</c:v>
                </c:pt>
                <c:pt idx="1">
                  <c:v>6397</c:v>
                </c:pt>
                <c:pt idx="2">
                  <c:v>1664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14241163781862"/>
          <c:y val="0.40984446984216888"/>
          <c:w val="0.32744045930572163"/>
          <c:h val="0.31943798263402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2400" u="sng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108</a:t>
            </a:r>
            <a:r>
              <a:rPr lang="zh-TW" sz="2400" u="sng" dirty="0">
                <a:solidFill>
                  <a:schemeClr val="tx1"/>
                </a:solidFill>
                <a:latin typeface="+mn-ea"/>
                <a:ea typeface="+mn-ea"/>
              </a:rPr>
              <a:t>集塵灰來源佔比分佈</a:t>
            </a:r>
          </a:p>
        </c:rich>
      </c:tx>
      <c:layout>
        <c:manualLayout>
          <c:xMode val="edge"/>
          <c:yMode val="edge"/>
          <c:x val="0.13584980124189908"/>
          <c:y val="2.1575602241031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361275729011803E-2"/>
          <c:y val="0.14635393557955553"/>
          <c:w val="0.63465673809813905"/>
          <c:h val="0.77990623780820223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2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55A83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1.4075920456017325E-3"/>
                  <c:y val="-0.270565221435344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各項業務!$C$5:$E$5</c:f>
              <c:strCache>
                <c:ptCount val="3"/>
                <c:pt idx="0">
                  <c:v>煉鋼廠</c:v>
                </c:pt>
                <c:pt idx="1">
                  <c:v>新豐鄉棄置場</c:v>
                </c:pt>
                <c:pt idx="2">
                  <c:v>大肚溪口棄置場</c:v>
                </c:pt>
              </c:strCache>
            </c:strRef>
          </c:cat>
          <c:val>
            <c:numRef>
              <c:f>各項業務!$C$7:$E$7</c:f>
              <c:numCache>
                <c:formatCode>#,##0</c:formatCode>
                <c:ptCount val="3"/>
                <c:pt idx="0">
                  <c:v>137841</c:v>
                </c:pt>
                <c:pt idx="1">
                  <c:v>6406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0482672738579168"/>
          <c:y val="0.41993525267218373"/>
          <c:w val="0.34349902472203619"/>
          <c:h val="0.27768167877987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2400" u="sng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109</a:t>
            </a:r>
            <a:r>
              <a:rPr lang="zh-TW" sz="2400" u="sng" dirty="0">
                <a:solidFill>
                  <a:schemeClr val="tx1"/>
                </a:solidFill>
                <a:latin typeface="+mn-ea"/>
                <a:ea typeface="+mn-ea"/>
              </a:rPr>
              <a:t>污染土壤佔比分佈</a:t>
            </a:r>
          </a:p>
        </c:rich>
      </c:tx>
      <c:layout>
        <c:manualLayout>
          <c:xMode val="edge"/>
          <c:yMode val="edge"/>
          <c:x val="0.24570754764622113"/>
          <c:y val="2.42778688109356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explosion val="12"/>
            <c:spPr>
              <a:solidFill>
                <a:srgbClr val="FF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explosion val="5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8693460733125733"/>
                  <c:y val="-0.1294290781960842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6459610548322916E-2"/>
                  <c:y val="3.73834574680094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各項業務!$B$28:$E$29</c:f>
              <c:multiLvlStrCache>
                <c:ptCount val="4"/>
                <c:lvl>
                  <c:pt idx="0">
                    <c:v>一般</c:v>
                  </c:pt>
                  <c:pt idx="1">
                    <c:v>有害</c:v>
                  </c:pt>
                  <c:pt idx="2">
                    <c:v>一般</c:v>
                  </c:pt>
                  <c:pt idx="3">
                    <c:v>有害</c:v>
                  </c:pt>
                </c:lvl>
                <c:lvl>
                  <c:pt idx="0">
                    <c:v>農地</c:v>
                  </c:pt>
                  <c:pt idx="2">
                    <c:v>工廠</c:v>
                  </c:pt>
                </c:lvl>
              </c:multiLvlStrCache>
            </c:multiLvlStrRef>
          </c:cat>
          <c:val>
            <c:numRef>
              <c:f>各項業務!$B$30:$E$30</c:f>
              <c:numCache>
                <c:formatCode>#,##0</c:formatCode>
                <c:ptCount val="4"/>
                <c:pt idx="0">
                  <c:v>8437</c:v>
                </c:pt>
                <c:pt idx="1">
                  <c:v>1712</c:v>
                </c:pt>
                <c:pt idx="2">
                  <c:v>1616</c:v>
                </c:pt>
                <c:pt idx="3">
                  <c:v>1011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22161996088807"/>
          <c:y val="0.39710214005271677"/>
          <c:w val="0.258333253204798"/>
          <c:h val="0.41482785174951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sz="2400" u="sng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108</a:t>
            </a:r>
            <a:r>
              <a:rPr lang="zh-TW" sz="2400" u="sng" dirty="0">
                <a:solidFill>
                  <a:schemeClr val="tx1"/>
                </a:solidFill>
                <a:latin typeface="+mn-ea"/>
                <a:ea typeface="+mn-ea"/>
              </a:rPr>
              <a:t>污染土壤佔比分佈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01573348008059E-2"/>
          <c:y val="0.20662440934866641"/>
          <c:w val="0.69424412062530283"/>
          <c:h val="0.76668668663221784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4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2"/>
            <c:spPr>
              <a:solidFill>
                <a:srgbClr val="FF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2704236622904544"/>
                  <c:y val="-0.23051199191401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695333226167167E-3"/>
                  <c:y val="-5.6522960497184399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multiLvlStrRef>
              <c:f>各項業務!$C$33:$E$34</c:f>
              <c:multiLvlStrCache>
                <c:ptCount val="3"/>
                <c:lvl>
                  <c:pt idx="0">
                    <c:v>一般</c:v>
                  </c:pt>
                  <c:pt idx="1">
                    <c:v>一般</c:v>
                  </c:pt>
                  <c:pt idx="2">
                    <c:v>有害</c:v>
                  </c:pt>
                </c:lvl>
                <c:lvl>
                  <c:pt idx="0">
                    <c:v>農地</c:v>
                  </c:pt>
                  <c:pt idx="1">
                    <c:v>工廠</c:v>
                  </c:pt>
                </c:lvl>
              </c:multiLvlStrCache>
            </c:multiLvlStrRef>
          </c:cat>
          <c:val>
            <c:numRef>
              <c:f>各項業務!$C$35:$E$35</c:f>
              <c:numCache>
                <c:formatCode>#,##0</c:formatCode>
                <c:ptCount val="3"/>
                <c:pt idx="0">
                  <c:v>17359</c:v>
                </c:pt>
                <c:pt idx="1">
                  <c:v>4065</c:v>
                </c:pt>
                <c:pt idx="2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70079400745547"/>
          <c:y val="0.45050261903320571"/>
          <c:w val="0.24341731797493485"/>
          <c:h val="0.30052598321723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en-US" altLang="zh-TW" sz="2400" b="1" u="sng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109</a:t>
            </a:r>
            <a:r>
              <a:rPr lang="zh-TW" altLang="en-US" sz="2400" b="1" u="sng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sz="2400" b="1" u="sng" dirty="0">
                <a:solidFill>
                  <a:schemeClr val="tx1"/>
                </a:solidFill>
                <a:latin typeface="+mn-ea"/>
                <a:ea typeface="+mn-ea"/>
              </a:rPr>
              <a:t>氧化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+mn-ea"/>
                <a:ea typeface="+mn-ea"/>
              </a:rPr>
              <a:t>鋅產品營收佔比分佈</a:t>
            </a:r>
            <a:endParaRPr lang="zh-TW" altLang="en-US" sz="2400" b="1" u="sng" dirty="0">
              <a:solidFill>
                <a:schemeClr val="tx1"/>
              </a:solidFill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10334768736363086"/>
          <c:y val="3.5538167142629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24016232250092E-2"/>
          <c:y val="0.20668844192630598"/>
          <c:w val="0.85043279165220675"/>
          <c:h val="0.73232940478547359"/>
        </c:manualLayout>
      </c:layout>
      <c:pie3DChart>
        <c:varyColors val="1"/>
        <c:ser>
          <c:idx val="0"/>
          <c:order val="0"/>
          <c:tx>
            <c:strRef>
              <c:f>'108氧化鋅'!$C$14</c:f>
              <c:strCache>
                <c:ptCount val="1"/>
                <c:pt idx="0">
                  <c:v>金額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7898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55A8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8110023828398389"/>
                  <c:y val="-6.3279305598209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388913585204804"/>
                  <c:y val="-0.169900192451507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50319665760189"/>
                  <c:y val="5.04876814012279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180074481771091E-2"/>
                  <c:y val="9.86679020017363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74918285447804E-2"/>
                  <c:y val="0.113791185001895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'108氧化鋅'!$B$15:$B$19</c:f>
              <c:strCache>
                <c:ptCount val="5"/>
                <c:pt idx="0">
                  <c:v>日本</c:v>
                </c:pt>
                <c:pt idx="1">
                  <c:v>比利時</c:v>
                </c:pt>
                <c:pt idx="2">
                  <c:v>波蘭</c:v>
                </c:pt>
                <c:pt idx="3">
                  <c:v>台灣</c:v>
                </c:pt>
                <c:pt idx="4">
                  <c:v>泰國</c:v>
                </c:pt>
              </c:strCache>
            </c:strRef>
          </c:cat>
          <c:val>
            <c:numRef>
              <c:f>'108氧化鋅'!$C$15:$C$19</c:f>
              <c:numCache>
                <c:formatCode>_-* #,##0_-;\-* #,##0_-;_-* "-"??_-;_-@_-</c:formatCode>
                <c:ptCount val="5"/>
                <c:pt idx="0">
                  <c:v>560231357</c:v>
                </c:pt>
                <c:pt idx="1">
                  <c:v>318712164</c:v>
                </c:pt>
                <c:pt idx="2">
                  <c:v>91752565</c:v>
                </c:pt>
                <c:pt idx="3">
                  <c:v>79772172</c:v>
                </c:pt>
                <c:pt idx="4">
                  <c:v>39211573</c:v>
                </c:pt>
              </c:numCache>
            </c:numRef>
          </c:val>
        </c:ser>
        <c:ser>
          <c:idx val="1"/>
          <c:order val="1"/>
          <c:tx>
            <c:strRef>
              <c:f>'108氧化鋅'!$D$14</c:f>
              <c:strCache>
                <c:ptCount val="1"/>
                <c:pt idx="0">
                  <c:v>佔比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'108氧化鋅'!$B$15:$B$19</c:f>
              <c:strCache>
                <c:ptCount val="5"/>
                <c:pt idx="0">
                  <c:v>日本</c:v>
                </c:pt>
                <c:pt idx="1">
                  <c:v>比利時</c:v>
                </c:pt>
                <c:pt idx="2">
                  <c:v>波蘭</c:v>
                </c:pt>
                <c:pt idx="3">
                  <c:v>台灣</c:v>
                </c:pt>
                <c:pt idx="4">
                  <c:v>泰國</c:v>
                </c:pt>
              </c:strCache>
            </c:strRef>
          </c:cat>
          <c:val>
            <c:numRef>
              <c:f>'108氧化鋅'!$D$15:$D$19</c:f>
              <c:numCache>
                <c:formatCode>0%</c:formatCode>
                <c:ptCount val="5"/>
                <c:pt idx="0">
                  <c:v>0.51389515782091366</c:v>
                </c:pt>
                <c:pt idx="1">
                  <c:v>0.29235178604653667</c:v>
                </c:pt>
                <c:pt idx="2">
                  <c:v>8.4163798191590047E-2</c:v>
                </c:pt>
                <c:pt idx="3">
                  <c:v>7.3174292026743998E-2</c:v>
                </c:pt>
                <c:pt idx="4">
                  <c:v>3.5968421337831818E-2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en-US" altLang="zh-TW" sz="2400" b="1" u="sng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108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sz="2400" b="1" u="sng" dirty="0" smtClean="0">
                <a:solidFill>
                  <a:schemeClr val="tx1"/>
                </a:solidFill>
                <a:latin typeface="+mn-ea"/>
                <a:ea typeface="+mn-ea"/>
              </a:rPr>
              <a:t>氧化鋅產品營收佔比分佈</a:t>
            </a:r>
            <a:endParaRPr lang="zh-TW" altLang="en-US" sz="2400" b="1" u="sng" dirty="0">
              <a:solidFill>
                <a:schemeClr val="tx1"/>
              </a:solidFill>
              <a:latin typeface="+mn-ea"/>
              <a:ea typeface="+mn-ea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989377295072739E-2"/>
          <c:y val="0.23696412934860883"/>
          <c:w val="0.82202124540985455"/>
          <c:h val="0.6926003564489247"/>
        </c:manualLayout>
      </c:layout>
      <c:pie3DChart>
        <c:varyColors val="1"/>
        <c:ser>
          <c:idx val="0"/>
          <c:order val="0"/>
          <c:tx>
            <c:strRef>
              <c:f>'108氧化鋅'!$C$37</c:f>
              <c:strCache>
                <c:ptCount val="1"/>
                <c:pt idx="0">
                  <c:v>金額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7898C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55A8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BA744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195852400869356"/>
                  <c:y val="8.21116144825273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15983964497689E-2"/>
                  <c:y val="-0.309564964009711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460005483714013"/>
                  <c:y val="-0.120383779187552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34410495054987"/>
                  <c:y val="4.2797985900297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978349189711092E-2"/>
                  <c:y val="7.62295792320145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560877929711458E-2"/>
                  <c:y val="8.489361342967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'108氧化鋅'!$B$38:$B$43</c:f>
              <c:strCache>
                <c:ptCount val="6"/>
                <c:pt idx="0">
                  <c:v>日本</c:v>
                </c:pt>
                <c:pt idx="1">
                  <c:v>比利時</c:v>
                </c:pt>
                <c:pt idx="2">
                  <c:v>波蘭</c:v>
                </c:pt>
                <c:pt idx="3">
                  <c:v>台灣</c:v>
                </c:pt>
                <c:pt idx="4">
                  <c:v>泰國</c:v>
                </c:pt>
                <c:pt idx="5">
                  <c:v>中國</c:v>
                </c:pt>
              </c:strCache>
            </c:strRef>
          </c:cat>
          <c:val>
            <c:numRef>
              <c:f>'108氧化鋅'!$C$38:$C$43</c:f>
              <c:numCache>
                <c:formatCode>_-* #,##0_-;\-* #,##0_-;_-* "-"??_-;_-@_-</c:formatCode>
                <c:ptCount val="6"/>
                <c:pt idx="0">
                  <c:v>450906981</c:v>
                </c:pt>
                <c:pt idx="1">
                  <c:v>437282172</c:v>
                </c:pt>
                <c:pt idx="2">
                  <c:v>190612888</c:v>
                </c:pt>
                <c:pt idx="3">
                  <c:v>112559685</c:v>
                </c:pt>
                <c:pt idx="4">
                  <c:v>97552757</c:v>
                </c:pt>
                <c:pt idx="5">
                  <c:v>86592022</c:v>
                </c:pt>
              </c:numCache>
            </c:numRef>
          </c:val>
        </c:ser>
        <c:ser>
          <c:idx val="1"/>
          <c:order val="1"/>
          <c:tx>
            <c:strRef>
              <c:f>'108氧化鋅'!$D$37</c:f>
              <c:strCache>
                <c:ptCount val="1"/>
                <c:pt idx="0">
                  <c:v>佔比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'108氧化鋅'!$B$38:$B$43</c:f>
              <c:strCache>
                <c:ptCount val="6"/>
                <c:pt idx="0">
                  <c:v>日本</c:v>
                </c:pt>
                <c:pt idx="1">
                  <c:v>比利時</c:v>
                </c:pt>
                <c:pt idx="2">
                  <c:v>波蘭</c:v>
                </c:pt>
                <c:pt idx="3">
                  <c:v>台灣</c:v>
                </c:pt>
                <c:pt idx="4">
                  <c:v>泰國</c:v>
                </c:pt>
                <c:pt idx="5">
                  <c:v>中國</c:v>
                </c:pt>
              </c:strCache>
            </c:strRef>
          </c:cat>
          <c:val>
            <c:numRef>
              <c:f>'108氧化鋅'!$D$38:$D$43</c:f>
              <c:numCache>
                <c:formatCode>0%</c:formatCode>
                <c:ptCount val="6"/>
                <c:pt idx="0">
                  <c:v>0.32633178757036502</c:v>
                </c:pt>
                <c:pt idx="1">
                  <c:v>0.3164711988821744</c:v>
                </c:pt>
                <c:pt idx="2">
                  <c:v>0.13795094575169103</c:v>
                </c:pt>
                <c:pt idx="3">
                  <c:v>8.146204153447606E-2</c:v>
                </c:pt>
                <c:pt idx="4">
                  <c:v>7.0601181431314858E-2</c:v>
                </c:pt>
                <c:pt idx="5">
                  <c:v>6.2668644574816149E-2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defRPr>
            </a:pPr>
            <a:r>
              <a:rPr lang="en-US" sz="2400" b="1" u="sng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109</a:t>
            </a:r>
            <a:r>
              <a:rPr lang="zh-TW" sz="2400" b="1" u="sng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年</a:t>
            </a:r>
            <a:r>
              <a:rPr lang="en-US" sz="2400" b="1" u="sng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LME</a:t>
            </a:r>
            <a:r>
              <a:rPr lang="zh-TW" sz="2400" b="1" u="sng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月均價走勢圖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rgbClr val="FF0000"/>
              </a:solidFill>
              <a:latin typeface="+mn-ea"/>
              <a:ea typeface="+mn-ea"/>
              <a:cs typeface="Arial Unicode MS" panose="020B0604020202020204" pitchFamily="34" charset="-120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088977423638828E-2"/>
                  <c:y val="-4.777415852334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495316593377185E-2"/>
                  <c:y val="-5.401187281729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012705965542898"/>
                  <c:y val="1.4597634454537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987873475591042E-2"/>
                  <c:y val="-4.833613033834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0090525400882363E-2"/>
                  <c:y val="5.008608236853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4074723353688E-2"/>
                  <c:y val="-5.113796250554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938967170731347E-3"/>
                  <c:y val="1.237637693117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590894917368257E-2"/>
                  <c:y val="4.2778214232701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97723729342064E-2"/>
                  <c:y val="-8.3597482728398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149984409105083E-2"/>
                  <c:y val="3.9840124751141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9.3545369504209649E-2"/>
                  <c:y val="-1.671949654567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144995322731525E-2"/>
                  <c:y val="-3.7455621749695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均價109!$B$1:$M$1</c:f>
              <c:numCache>
                <c:formatCode>mmm\-yy</c:formatCode>
                <c:ptCount val="12"/>
                <c:pt idx="0">
                  <c:v>43832</c:v>
                </c:pt>
                <c:pt idx="1">
                  <c:v>43862</c:v>
                </c:pt>
                <c:pt idx="2">
                  <c:v>43891</c:v>
                </c:pt>
                <c:pt idx="3">
                  <c:v>43924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均價109!$B$2:$M$2</c:f>
              <c:numCache>
                <c:formatCode>#,##0.00_);[Red]\(#,##0.00\)</c:formatCode>
                <c:ptCount val="12"/>
                <c:pt idx="0">
                  <c:v>2357.27</c:v>
                </c:pt>
                <c:pt idx="1">
                  <c:v>2120.48</c:v>
                </c:pt>
                <c:pt idx="2">
                  <c:v>1905.61</c:v>
                </c:pt>
                <c:pt idx="3">
                  <c:v>1894.08</c:v>
                </c:pt>
                <c:pt idx="4">
                  <c:v>1963.39</c:v>
                </c:pt>
                <c:pt idx="5">
                  <c:v>2020.61</c:v>
                </c:pt>
                <c:pt idx="6">
                  <c:v>2162.2399999999998</c:v>
                </c:pt>
                <c:pt idx="7">
                  <c:v>2406.83</c:v>
                </c:pt>
                <c:pt idx="8">
                  <c:v>2450.5</c:v>
                </c:pt>
                <c:pt idx="9">
                  <c:v>2441.5500000000002</c:v>
                </c:pt>
                <c:pt idx="10">
                  <c:v>2669.69</c:v>
                </c:pt>
                <c:pt idx="11">
                  <c:v>2782.36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87296"/>
        <c:axId val="70687856"/>
      </c:lineChart>
      <c:dateAx>
        <c:axId val="70687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70687856"/>
        <c:crosses val="autoZero"/>
        <c:auto val="0"/>
        <c:lblOffset val="100"/>
        <c:baseTimeUnit val="months"/>
      </c:dateAx>
      <c:valAx>
        <c:axId val="70687856"/>
        <c:scaling>
          <c:orientation val="minMax"/>
          <c:max val="28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7068729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28575">
      <a:solidFill>
        <a:srgbClr val="0000FF"/>
      </a:solidFill>
    </a:ln>
    <a:effectLst/>
  </c:spPr>
  <c:txPr>
    <a:bodyPr/>
    <a:lstStyle/>
    <a:p>
      <a:pPr>
        <a:defRPr>
          <a:latin typeface="Arial Unicode MS" panose="020B0604020202020204" pitchFamily="34" charset="-120"/>
          <a:ea typeface="Arial Unicode MS" panose="020B0604020202020204" pitchFamily="34" charset="-120"/>
          <a:cs typeface="Arial Unicode MS" panose="020B0604020202020204" pitchFamily="34" charset="-120"/>
        </a:defRPr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spc="0" baseline="0">
                <a:solidFill>
                  <a:srgbClr val="FF0000"/>
                </a:solidFill>
                <a:latin typeface="+mn-ea"/>
                <a:ea typeface="+mn-ea"/>
                <a:cs typeface="+mn-cs"/>
              </a:defRPr>
            </a:pPr>
            <a:r>
              <a:rPr lang="en-US" altLang="zh-TW" sz="2400" b="1" u="sng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109</a:t>
            </a:r>
            <a:r>
              <a:rPr lang="zh-TW" sz="2400" b="1" u="sng" dirty="0">
                <a:solidFill>
                  <a:srgbClr val="FF0000"/>
                </a:solidFill>
                <a:latin typeface="+mn-ea"/>
                <a:ea typeface="+mn-ea"/>
                <a:cs typeface="Arial Unicode MS" panose="020B0604020202020204" pitchFamily="34" charset="-120"/>
              </a:rPr>
              <a:t>年</a:t>
            </a:r>
            <a:r>
              <a:rPr lang="zh-TW" sz="2400" b="1" u="sng" dirty="0">
                <a:solidFill>
                  <a:srgbClr val="FF0000"/>
                </a:solidFill>
                <a:latin typeface="+mn-ea"/>
                <a:ea typeface="+mn-ea"/>
              </a:rPr>
              <a:t>匯率各月平均趨勢圖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spc="0" baseline="0">
              <a:solidFill>
                <a:srgbClr val="FF0000"/>
              </a:solidFill>
              <a:latin typeface="+mn-ea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1"/>
          <c:order val="1"/>
          <c:tx>
            <c:strRef>
              <c:f>均價109!$A$4</c:f>
              <c:strCache>
                <c:ptCount val="1"/>
                <c:pt idx="0">
                  <c:v>匯率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841757291901878E-2"/>
                  <c:y val="-5.421893353378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560424966799469E-2"/>
                  <c:y val="-4.0677966101694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979371681222574E-2"/>
                  <c:y val="4.067193022673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17823003391978E-2"/>
                  <c:y val="-4.0622884224779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553053093155215E-2"/>
                  <c:y val="5.871410623435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05166548908491E-2"/>
                  <c:y val="-4.5118056925348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668516805427074E-2"/>
                  <c:y val="4.5136538027533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835646006783842E-3"/>
                  <c:y val="-2.708192281652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711686709836683E-2"/>
                  <c:y val="6.770480704129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792476102374344E-2"/>
                  <c:y val="-4.062288422477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均價109!$B$1:$M$1</c:f>
              <c:numCache>
                <c:formatCode>mmm\-yy</c:formatCode>
                <c:ptCount val="12"/>
                <c:pt idx="0">
                  <c:v>43832</c:v>
                </c:pt>
                <c:pt idx="1">
                  <c:v>43862</c:v>
                </c:pt>
                <c:pt idx="2">
                  <c:v>43891</c:v>
                </c:pt>
                <c:pt idx="3">
                  <c:v>43924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均價109!$B$4:$M$4</c:f>
              <c:numCache>
                <c:formatCode>0.00</c:formatCode>
                <c:ptCount val="12"/>
                <c:pt idx="0">
                  <c:v>30.01</c:v>
                </c:pt>
                <c:pt idx="1">
                  <c:v>30.15</c:v>
                </c:pt>
                <c:pt idx="2">
                  <c:v>30.16</c:v>
                </c:pt>
                <c:pt idx="3">
                  <c:v>30.05</c:v>
                </c:pt>
                <c:pt idx="4">
                  <c:v>29.93</c:v>
                </c:pt>
                <c:pt idx="5">
                  <c:v>29.71</c:v>
                </c:pt>
                <c:pt idx="6">
                  <c:v>29.53</c:v>
                </c:pt>
                <c:pt idx="7">
                  <c:v>29.49</c:v>
                </c:pt>
                <c:pt idx="8">
                  <c:v>29.32</c:v>
                </c:pt>
                <c:pt idx="9">
                  <c:v>28.9</c:v>
                </c:pt>
                <c:pt idx="10">
                  <c:v>28.82</c:v>
                </c:pt>
                <c:pt idx="11">
                  <c:v>28.48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86736"/>
        <c:axId val="706861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均價109!$A$2</c15:sqref>
                        </c15:formulaRef>
                      </c:ext>
                    </c:extLst>
                    <c:strCache>
                      <c:ptCount val="1"/>
                      <c:pt idx="0">
                        <c:v>LME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均價109!$B$1:$M$1</c15:sqref>
                        </c15:formulaRef>
                      </c:ext>
                    </c:extLst>
                    <c:numCache>
                      <c:formatCode>mmm\-yy</c:formatCode>
                      <c:ptCount val="12"/>
                      <c:pt idx="0">
                        <c:v>43832</c:v>
                      </c:pt>
                      <c:pt idx="1">
                        <c:v>43862</c:v>
                      </c:pt>
                      <c:pt idx="2">
                        <c:v>43891</c:v>
                      </c:pt>
                      <c:pt idx="3">
                        <c:v>43924</c:v>
                      </c:pt>
                      <c:pt idx="4">
                        <c:v>43952</c:v>
                      </c:pt>
                      <c:pt idx="5">
                        <c:v>43983</c:v>
                      </c:pt>
                      <c:pt idx="6">
                        <c:v>44013</c:v>
                      </c:pt>
                      <c:pt idx="7">
                        <c:v>44044</c:v>
                      </c:pt>
                      <c:pt idx="8">
                        <c:v>44075</c:v>
                      </c:pt>
                      <c:pt idx="9">
                        <c:v>44105</c:v>
                      </c:pt>
                      <c:pt idx="10">
                        <c:v>44136</c:v>
                      </c:pt>
                      <c:pt idx="11">
                        <c:v>44166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均價109!$B$2:$M$2</c15:sqref>
                        </c15:formulaRef>
                      </c:ext>
                    </c:extLst>
                    <c:numCache>
                      <c:formatCode>#,##0.00_);[Red]\(#,##0.00\)</c:formatCode>
                      <c:ptCount val="12"/>
                      <c:pt idx="0">
                        <c:v>2357.27</c:v>
                      </c:pt>
                      <c:pt idx="1">
                        <c:v>2120.48</c:v>
                      </c:pt>
                      <c:pt idx="2">
                        <c:v>1905.61</c:v>
                      </c:pt>
                      <c:pt idx="3">
                        <c:v>1894.08</c:v>
                      </c:pt>
                      <c:pt idx="4">
                        <c:v>1963.39</c:v>
                      </c:pt>
                      <c:pt idx="5">
                        <c:v>2020.61</c:v>
                      </c:pt>
                      <c:pt idx="6">
                        <c:v>2162.2399999999998</c:v>
                      </c:pt>
                      <c:pt idx="7">
                        <c:v>2406.83</c:v>
                      </c:pt>
                      <c:pt idx="8">
                        <c:v>2450.5</c:v>
                      </c:pt>
                      <c:pt idx="9">
                        <c:v>2441.5500000000002</c:v>
                      </c:pt>
                      <c:pt idx="10">
                        <c:v>2669.69</c:v>
                      </c:pt>
                      <c:pt idx="11">
                        <c:v>2782.36</c:v>
                      </c:pt>
                    </c:numCache>
                  </c:numRef>
                </c:val>
                <c:smooth val="0"/>
                <c:extLst/>
              </c15:ser>
            </c15:filteredLineSeries>
          </c:ext>
        </c:extLst>
      </c:lineChart>
      <c:dateAx>
        <c:axId val="7068673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70686176"/>
        <c:crosses val="autoZero"/>
        <c:auto val="1"/>
        <c:lblOffset val="100"/>
        <c:baseTimeUnit val="months"/>
      </c:dateAx>
      <c:valAx>
        <c:axId val="70686176"/>
        <c:scaling>
          <c:orientation val="minMax"/>
          <c:max val="31"/>
          <c:min val="2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endParaRPr lang="zh-TW"/>
          </a:p>
        </c:txPr>
        <c:crossAx val="706867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28575">
      <a:solidFill>
        <a:srgbClr val="0000FF"/>
      </a:solidFill>
    </a:ln>
    <a:effectLst/>
  </c:spPr>
  <c:txPr>
    <a:bodyPr/>
    <a:lstStyle/>
    <a:p>
      <a:pPr>
        <a:defRPr>
          <a:solidFill>
            <a:sysClr val="windowText" lastClr="000000"/>
          </a:solidFill>
          <a:latin typeface="標楷體" panose="03000509000000000000" pitchFamily="65" charset="-120"/>
          <a:ea typeface="標楷體" panose="03000509000000000000" pitchFamily="65" charset="-12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0.22839</cdr:x>
      <cdr:y>0.29403</cdr:y>
    </cdr:from>
    <cdr:to>
      <cdr:x>0.30958</cdr:x>
      <cdr:y>0.36635</cdr:y>
    </cdr:to>
    <cdr:sp macro="" textlink="">
      <cdr:nvSpPr>
        <cdr:cNvPr id="2" name="文字方塊 6"/>
        <cdr:cNvSpPr txBox="1"/>
      </cdr:nvSpPr>
      <cdr:spPr>
        <a:xfrm xmlns:a="http://schemas.openxmlformats.org/drawingml/2006/main">
          <a:off x="2126842" y="1484778"/>
          <a:ext cx="756084" cy="365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+</a:t>
          </a:r>
          <a:r>
            <a:rPr lang="en-US" altLang="zh-TW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altLang="zh-TW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zh-TW" altLang="en-US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0.35863</cdr:x>
      <cdr:y>0.64958</cdr:y>
    </cdr:from>
    <cdr:to>
      <cdr:x>0.43982</cdr:x>
      <cdr:y>0.7219</cdr:y>
    </cdr:to>
    <cdr:sp macro="" textlink="">
      <cdr:nvSpPr>
        <cdr:cNvPr id="3" name="文字方塊 6"/>
        <cdr:cNvSpPr txBox="1"/>
      </cdr:nvSpPr>
      <cdr:spPr>
        <a:xfrm xmlns:a="http://schemas.openxmlformats.org/drawingml/2006/main">
          <a:off x="3339653" y="3280265"/>
          <a:ext cx="756084" cy="365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-41%</a:t>
          </a:r>
          <a:endParaRPr lang="zh-TW" altLang="en-US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0.51292</cdr:x>
      <cdr:y>0.24045</cdr:y>
    </cdr:from>
    <cdr:to>
      <cdr:x>0.63278</cdr:x>
      <cdr:y>0.31277</cdr:y>
    </cdr:to>
    <cdr:sp macro="" textlink="">
      <cdr:nvSpPr>
        <cdr:cNvPr id="4" name="文字方塊 6"/>
        <cdr:cNvSpPr txBox="1"/>
      </cdr:nvSpPr>
      <cdr:spPr>
        <a:xfrm xmlns:a="http://schemas.openxmlformats.org/drawingml/2006/main">
          <a:off x="4776437" y="1214235"/>
          <a:ext cx="1116124" cy="365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+5,427%</a:t>
          </a:r>
          <a:endParaRPr lang="zh-TW" altLang="en-US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0.67498</cdr:x>
      <cdr:y>0.55776</cdr:y>
    </cdr:from>
    <cdr:to>
      <cdr:x>0.74457</cdr:x>
      <cdr:y>0.63008</cdr:y>
    </cdr:to>
    <cdr:sp macro="" textlink="">
      <cdr:nvSpPr>
        <cdr:cNvPr id="5" name="文字方塊 6"/>
        <cdr:cNvSpPr txBox="1"/>
      </cdr:nvSpPr>
      <cdr:spPr>
        <a:xfrm xmlns:a="http://schemas.openxmlformats.org/drawingml/2006/main">
          <a:off x="6285595" y="2816572"/>
          <a:ext cx="648072" cy="365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-7%</a:t>
          </a:r>
          <a:endParaRPr lang="zh-TW" altLang="en-US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0.82647</cdr:x>
      <cdr:y>0.56118</cdr:y>
    </cdr:from>
    <cdr:to>
      <cdr:x>0.89607</cdr:x>
      <cdr:y>0.63349</cdr:y>
    </cdr:to>
    <cdr:sp macro="" textlink="">
      <cdr:nvSpPr>
        <cdr:cNvPr id="6" name="文字方塊 6"/>
        <cdr:cNvSpPr txBox="1"/>
      </cdr:nvSpPr>
      <cdr:spPr>
        <a:xfrm xmlns:a="http://schemas.openxmlformats.org/drawingml/2006/main">
          <a:off x="7696332" y="2833826"/>
          <a:ext cx="648072" cy="3651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-3%</a:t>
          </a:r>
          <a:endParaRPr lang="zh-TW" altLang="en-US" sz="18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7" y="6448544"/>
            <a:ext cx="1751394" cy="3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21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38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85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436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5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545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80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53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293644"/>
            <a:ext cx="2396365" cy="50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6442828"/>
            <a:ext cx="1694932" cy="3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7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241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" y="6474244"/>
            <a:ext cx="1545555" cy="3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56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17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1C69-5518-488F-B124-9200AFAC5343}" type="datetimeFigureOut">
              <a:rPr lang="zh-TW" altLang="en-US" smtClean="0"/>
              <a:t>2021/1/15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5B8A5A-8278-49C9-827C-34194FA9C67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37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483743"/>
            <a:ext cx="12192000" cy="3722569"/>
          </a:xfrm>
          <a:prstGeom prst="rect">
            <a:avLst/>
          </a:prstGeom>
          <a:blipFill dpi="0" rotWithShape="1">
            <a:blip r:embed="rId2"/>
            <a:srcRect/>
            <a:stretch>
              <a:fillRect t="-4983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96883" y="0"/>
            <a:ext cx="5762446" cy="6858000"/>
          </a:xfrm>
          <a:prstGeom prst="rect">
            <a:avLst/>
          </a:prstGeom>
          <a:solidFill>
            <a:srgbClr val="0070C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3269014" y="2683307"/>
            <a:ext cx="5400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台灣鋼聯股份有限公司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年法人說明會</a:t>
            </a:r>
            <a:endParaRPr lang="en-US" altLang="zh-TW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white">
          <a:xfrm>
            <a:off x="4218316" y="5773966"/>
            <a:ext cx="3795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簡報者</a:t>
            </a:r>
            <a:r>
              <a:rPr lang="zh-TW" alt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：總經理  方彥斌 博士</a:t>
            </a:r>
            <a:r>
              <a:rPr lang="zh-TW" altLang="en-US" sz="2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　</a:t>
            </a:r>
            <a:endParaRPr lang="en-US" altLang="zh-TW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110 </a:t>
            </a:r>
            <a:r>
              <a:rPr lang="zh-TW" alt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年 </a:t>
            </a:r>
            <a:r>
              <a:rPr lang="en-US" altLang="zh-TW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01 </a:t>
            </a:r>
            <a:r>
              <a:rPr lang="zh-TW" alt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月 </a:t>
            </a:r>
            <a:r>
              <a:rPr lang="en-US" altLang="zh-TW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18 </a:t>
            </a:r>
            <a:r>
              <a:rPr lang="zh-TW" alt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微軟正黑體" panose="020B0604030504040204" pitchFamily="34" charset="-120"/>
              </a:rPr>
              <a:t>日</a:t>
            </a:r>
            <a:endParaRPr lang="en-US" altLang="zh-TW" sz="2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 bwMode="white">
          <a:xfrm>
            <a:off x="3985404" y="461264"/>
            <a:ext cx="376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股票代號 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6581</a:t>
            </a:r>
            <a:endParaRPr lang="en-US" altLang="zh-TW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53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年美元匯率走勢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9CA76CAC-1F8B-43A4-95A5-7FD9B52A3FBB}" type="slidenum">
              <a:rPr lang="zh-TW" altLang="en-US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2839527" y="4765632"/>
            <a:ext cx="6512945" cy="15696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000000"/>
                </a:solidFill>
                <a:latin typeface="+mn-ea"/>
              </a:rPr>
              <a:t>109</a:t>
            </a: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年</a:t>
            </a:r>
            <a:r>
              <a:rPr lang="zh-TW" altLang="en-US" sz="3200" b="1" dirty="0">
                <a:solidFill>
                  <a:srgbClr val="000000"/>
                </a:solidFill>
                <a:latin typeface="+mn-ea"/>
              </a:rPr>
              <a:t>美金匯率年均</a:t>
            </a: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價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+mn-ea"/>
              </a:rPr>
              <a:t>29.55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+mn-ea"/>
              </a:rPr>
              <a:t>元</a:t>
            </a:r>
            <a:endParaRPr lang="en-US" altLang="zh-TW" sz="3200" b="1" dirty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lang="en-US" altLang="zh-TW" sz="3200" b="1" dirty="0" smtClean="0">
                <a:solidFill>
                  <a:srgbClr val="000000"/>
                </a:solidFill>
                <a:latin typeface="+mn-ea"/>
              </a:rPr>
              <a:t>108</a:t>
            </a: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年</a:t>
            </a:r>
            <a:r>
              <a:rPr lang="zh-TW" altLang="en-US" sz="3200" b="1" dirty="0">
                <a:solidFill>
                  <a:srgbClr val="000000"/>
                </a:solidFill>
                <a:latin typeface="+mn-ea"/>
              </a:rPr>
              <a:t>美金匯率年均價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+mn-ea"/>
              </a:rPr>
              <a:t>30.91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+mn-ea"/>
              </a:rPr>
              <a:t>元</a:t>
            </a:r>
            <a:endParaRPr lang="en-US" altLang="zh-TW" sz="3200" b="1" dirty="0" smtClean="0">
              <a:solidFill>
                <a:srgbClr val="000000"/>
              </a:solidFill>
              <a:latin typeface="+mn-ea"/>
            </a:endParaRPr>
          </a:p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升值</a:t>
            </a:r>
            <a:r>
              <a:rPr lang="en-US" altLang="zh-TW" sz="3200" b="1" u="sng" dirty="0" smtClean="0">
                <a:solidFill>
                  <a:srgbClr val="FF0000"/>
                </a:solidFill>
                <a:latin typeface="+mn-ea"/>
              </a:rPr>
              <a:t>-4.4%</a:t>
            </a:r>
            <a:endParaRPr lang="zh-TW" altLang="en-US" sz="3200" b="1" u="sng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594567"/>
              </p:ext>
            </p:extLst>
          </p:nvPr>
        </p:nvGraphicFramePr>
        <p:xfrm>
          <a:off x="1011975" y="854330"/>
          <a:ext cx="9702027" cy="377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直線接點 15"/>
          <p:cNvCxnSpPr/>
          <p:nvPr/>
        </p:nvCxnSpPr>
        <p:spPr>
          <a:xfrm>
            <a:off x="1674668" y="1752932"/>
            <a:ext cx="87820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674668" y="2550650"/>
            <a:ext cx="878200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9738516" y="1383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+mn-ea"/>
              </a:rPr>
              <a:t>2019</a:t>
            </a:r>
            <a:endParaRPr lang="zh-TW" altLang="en-US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738517" y="218131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+mn-ea"/>
              </a:rPr>
              <a:t>2020</a:t>
            </a:r>
            <a:endParaRPr lang="zh-TW" altLang="en-US" b="1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8166297" y="1886179"/>
            <a:ext cx="0" cy="580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27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28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8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7" name="圓角矩形圖說文字 16"/>
          <p:cNvSpPr/>
          <p:nvPr/>
        </p:nvSpPr>
        <p:spPr>
          <a:xfrm>
            <a:off x="6098109" y="1946732"/>
            <a:ext cx="1828802" cy="374583"/>
          </a:xfrm>
          <a:prstGeom prst="wedgeRoundRectCallout">
            <a:avLst>
              <a:gd name="adj1" fmla="val -50481"/>
              <a:gd name="adj2" fmla="val -434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-1.36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(-4.4%)</a:t>
            </a:r>
            <a:endParaRPr lang="zh-TW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52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氧化鋅產品銷售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單價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分析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28464" y="764704"/>
            <a:ext cx="9721080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algn="l">
              <a:lnSpc>
                <a:spcPts val="3000"/>
              </a:lnSpc>
              <a:spcAft>
                <a:spcPct val="0"/>
              </a:spcAft>
            </a:pPr>
            <a:endParaRPr lang="en-US" altLang="zh-TW" sz="32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</a:pPr>
            <a:endParaRPr lang="en-US" altLang="zh-TW" sz="2400" kern="8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40000" algn="l">
              <a:lnSpc>
                <a:spcPts val="3000"/>
              </a:lnSpc>
              <a:spcAft>
                <a:spcPct val="0"/>
              </a:spcAft>
              <a:buFont typeface="Wingdings" pitchFamily="2" charset="2"/>
              <a:buChar char="Ø"/>
            </a:pPr>
            <a:endParaRPr lang="en-US" altLang="zh-TW" sz="32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540000" algn="l">
              <a:lnSpc>
                <a:spcPts val="3000"/>
              </a:lnSpc>
              <a:spcAft>
                <a:spcPct val="0"/>
              </a:spcAft>
            </a:pPr>
            <a:endParaRPr lang="en-US" altLang="zh-TW" sz="32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1522FDA7-FC45-419B-A245-154F3829EB52}" type="slidenum">
              <a:rPr lang="zh-TW" altLang="en-US"/>
              <a:pPr>
                <a:defRPr/>
              </a:pPr>
              <a:t>11</a:t>
            </a:fld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89619"/>
              </p:ext>
            </p:extLst>
          </p:nvPr>
        </p:nvGraphicFramePr>
        <p:xfrm>
          <a:off x="1511895" y="1859442"/>
          <a:ext cx="7172324" cy="136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162"/>
                <a:gridCol w="3586162"/>
              </a:tblGrid>
              <a:tr h="43719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108</a:t>
                      </a:r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109</a:t>
                      </a:r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78694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25,396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20,776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en-US" altLang="zh-TW" sz="3200" b="1" kern="12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3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4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9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8567" y="3362223"/>
            <a:ext cx="8580875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4812" lvl="1" algn="ctr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altLang="zh-TW" sz="2400" b="1" u="sng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LME</a:t>
            </a:r>
            <a:r>
              <a:rPr lang="zh-TW" altLang="en-US" sz="2400" b="1" u="sng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鋅</a:t>
            </a:r>
            <a:r>
              <a:rPr lang="zh-TW" altLang="en-US" sz="2400" b="1" u="sng" kern="800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價下跌</a:t>
            </a:r>
            <a:r>
              <a:rPr lang="en-US" altLang="zh-TW" sz="2400" b="1" u="sng" kern="800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(</a:t>
            </a:r>
            <a:r>
              <a:rPr lang="en-US" altLang="zh-TW" sz="2400" b="1" u="sng" kern="8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-$284</a:t>
            </a:r>
            <a:r>
              <a:rPr lang="en-US" altLang="zh-TW" sz="2400" b="1" u="sng" kern="800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)</a:t>
            </a:r>
            <a:r>
              <a:rPr lang="zh-TW" altLang="en-US" sz="2400" b="1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、</a:t>
            </a:r>
            <a:endParaRPr lang="en-US" altLang="zh-TW" sz="2400" b="1" kern="800" dirty="0" smtClean="0">
              <a:solidFill>
                <a:srgbClr val="0000FF"/>
              </a:solidFill>
              <a:latin typeface="+mn-ea"/>
              <a:cs typeface="Times New Roman" pitchFamily="18" charset="0"/>
            </a:endParaRPr>
          </a:p>
          <a:p>
            <a:pPr marL="404812" lvl="1" algn="ctr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zh-TW" altLang="en-US" sz="2400" b="1" u="sng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加工</a:t>
            </a:r>
            <a:r>
              <a:rPr lang="zh-TW" altLang="en-US" sz="2400" b="1" u="sng" kern="800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費上漲</a:t>
            </a:r>
            <a:r>
              <a:rPr lang="en-US" altLang="zh-TW" sz="2400" b="1" u="sng" kern="800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(</a:t>
            </a:r>
            <a:r>
              <a:rPr lang="en-US" altLang="zh-TW" sz="2400" b="1" u="sng" kern="800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-$54.75</a:t>
            </a:r>
            <a:r>
              <a:rPr lang="en-US" altLang="zh-TW" sz="2400" b="1" u="sng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)</a:t>
            </a:r>
            <a:r>
              <a:rPr lang="zh-TW" altLang="en-US" sz="2400" b="1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、</a:t>
            </a:r>
            <a:endParaRPr lang="en-US" altLang="zh-TW" sz="2400" b="1" kern="800" dirty="0" smtClean="0">
              <a:solidFill>
                <a:srgbClr val="0000FF"/>
              </a:solidFill>
              <a:latin typeface="+mn-ea"/>
              <a:cs typeface="Times New Roman" pitchFamily="18" charset="0"/>
            </a:endParaRPr>
          </a:p>
          <a:p>
            <a:pPr marL="404812" lvl="1" algn="ctr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zh-TW" altLang="en-US" sz="2400" b="1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美元貶值</a:t>
            </a:r>
            <a:r>
              <a:rPr lang="en-US" altLang="zh-TW" sz="2400" b="1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(</a:t>
            </a:r>
            <a:r>
              <a:rPr lang="en-US" altLang="zh-TW" sz="2400" b="1" kern="8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-4.4%)</a:t>
            </a:r>
          </a:p>
          <a:p>
            <a:pPr marL="404812" lvl="1" algn="ctr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zh-TW" altLang="en-US" sz="2400" b="1" kern="800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三重</a:t>
            </a:r>
            <a:r>
              <a:rPr lang="zh-TW" altLang="en-US" sz="2400" b="1" kern="800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因素</a:t>
            </a:r>
            <a:endParaRPr lang="en-US" altLang="zh-TW" sz="2400" b="1" kern="800" dirty="0">
              <a:solidFill>
                <a:srgbClr val="0000FF"/>
              </a:solidFill>
              <a:latin typeface="+mn-ea"/>
              <a:cs typeface="Times New Roman" pitchFamily="18" charset="0"/>
            </a:endParaRPr>
          </a:p>
          <a:p>
            <a:pPr marL="404812" lvl="1" algn="ctr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r>
              <a:rPr lang="en-US" altLang="zh-TW" sz="24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(109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年加工費：</a:t>
            </a:r>
            <a:r>
              <a:rPr lang="en-US" altLang="zh-TW" sz="2400" b="1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$299.75</a:t>
            </a:r>
            <a:r>
              <a:rPr lang="zh-TW" altLang="en-US" sz="2400" b="1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美元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、</a:t>
            </a:r>
            <a:r>
              <a:rPr lang="en-US" altLang="zh-TW" sz="24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 108</a:t>
            </a:r>
            <a:r>
              <a:rPr lang="zh-TW" altLang="en-US" sz="24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年加工費： </a:t>
            </a:r>
            <a:r>
              <a:rPr lang="en-US" altLang="zh-TW" sz="2400" b="1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$245</a:t>
            </a:r>
            <a:r>
              <a:rPr lang="zh-TW" altLang="en-US" sz="2400" b="1" u="sng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美元</a:t>
            </a:r>
            <a:r>
              <a:rPr lang="en-US" altLang="zh-TW" sz="2400" b="1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)</a:t>
            </a:r>
            <a:endParaRPr lang="en-US" altLang="zh-TW" sz="3200" b="1" u="sng" dirty="0">
              <a:solidFill>
                <a:srgbClr val="0000FF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9242356" y="4141124"/>
            <a:ext cx="1467492" cy="458133"/>
          </a:xfrm>
          <a:prstGeom prst="wedgeRoundRectCallout">
            <a:avLst>
              <a:gd name="adj1" fmla="val -176203"/>
              <a:gd name="adj2" fmla="val -27888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18%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5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主燃料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焦碳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成本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分析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28464" y="764704"/>
            <a:ext cx="977753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algn="l"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endParaRPr lang="zh-TW" altLang="en-US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1522FDA7-FC45-419B-A245-154F3829EB52}" type="slidenum">
              <a:rPr lang="zh-TW" altLang="en-US"/>
              <a:pPr>
                <a:defRPr/>
              </a:pPr>
              <a:t>12</a:t>
            </a:fld>
            <a:endParaRPr lang="zh-TW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90499"/>
              </p:ext>
            </p:extLst>
          </p:nvPr>
        </p:nvGraphicFramePr>
        <p:xfrm>
          <a:off x="977627" y="2018536"/>
          <a:ext cx="905489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979"/>
                <a:gridCol w="2382681"/>
                <a:gridCol w="2012057"/>
                <a:gridCol w="1454256"/>
                <a:gridCol w="13949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項目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109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108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差異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差異</a:t>
                      </a:r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%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用量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31,648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32,295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噸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-647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-2%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均價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4,660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6,383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噸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-1,723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-27%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26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27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10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9" name="圓角矩形圖說文字 8"/>
          <p:cNvSpPr/>
          <p:nvPr/>
        </p:nvSpPr>
        <p:spPr>
          <a:xfrm>
            <a:off x="7108166" y="4224434"/>
            <a:ext cx="1751161" cy="942788"/>
          </a:xfrm>
          <a:prstGeom prst="wedgeRoundRectCallout">
            <a:avLst>
              <a:gd name="adj1" fmla="val 65430"/>
              <a:gd name="adj2" fmla="val -12264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減少成本</a:t>
            </a:r>
            <a:endParaRPr lang="en-US" altLang="zh-TW" sz="28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-29%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8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爐碴再利用業務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子公司台鋼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73075" y="908720"/>
            <a:ext cx="9102725" cy="4846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l"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 algn="l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r>
              <a:rPr lang="zh-TW" altLang="en-US" sz="2200" b="1" dirty="0" smtClean="0">
                <a:solidFill>
                  <a:schemeClr val="tx1"/>
                </a:solidFill>
                <a:latin typeface="+mn-ea"/>
              </a:rPr>
              <a:t>    台鋼資源於</a:t>
            </a:r>
            <a:r>
              <a:rPr lang="en-US" altLang="zh-TW" sz="2200" b="1" dirty="0" smtClean="0">
                <a:solidFill>
                  <a:srgbClr val="FF0000"/>
                </a:solidFill>
                <a:latin typeface="+mn-ea"/>
              </a:rPr>
              <a:t>108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</a:rPr>
              <a:t>年</a:t>
            </a:r>
            <a:r>
              <a:rPr lang="en-US" altLang="zh-TW" sz="2200" b="1" dirty="0" smtClean="0">
                <a:solidFill>
                  <a:srgbClr val="FF0000"/>
                </a:solidFill>
                <a:latin typeface="+mn-ea"/>
              </a:rPr>
              <a:t>11</a:t>
            </a:r>
            <a:r>
              <a:rPr lang="zh-TW" altLang="en-US" sz="2200" b="1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lang="zh-TW" altLang="en-US" sz="2200" b="1" dirty="0" smtClean="0">
                <a:solidFill>
                  <a:schemeClr val="tx1"/>
                </a:solidFill>
                <a:latin typeface="+mn-ea"/>
              </a:rPr>
              <a:t>完成建廠試運轉</a:t>
            </a:r>
            <a:endParaRPr lang="en-US" altLang="zh-TW" sz="2200" b="1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9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72BCA489-D7AF-4317-8C56-1FC2A6A2530A}" type="slidenum">
              <a:rPr lang="zh-TW" altLang="en-US"/>
              <a:pPr>
                <a:defRPr/>
              </a:pPr>
              <a:t>13</a:t>
            </a:fld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39576"/>
              </p:ext>
            </p:extLst>
          </p:nvPr>
        </p:nvGraphicFramePr>
        <p:xfrm>
          <a:off x="1156045" y="1002337"/>
          <a:ext cx="8669339" cy="141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514"/>
                <a:gridCol w="2847445"/>
                <a:gridCol w="2097944"/>
                <a:gridCol w="1709436"/>
              </a:tblGrid>
              <a:tr h="8645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煉鋼還原碴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旋轉窯碴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鋼聯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煉鋼氧化碴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合計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47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59,442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98,624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5,851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163,917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146406"/>
              </p:ext>
            </p:extLst>
          </p:nvPr>
        </p:nvGraphicFramePr>
        <p:xfrm>
          <a:off x="5300481" y="3066906"/>
          <a:ext cx="5689571" cy="359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4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5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11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16" name="圖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75335"/>
              </p:ext>
            </p:extLst>
          </p:nvPr>
        </p:nvGraphicFramePr>
        <p:xfrm>
          <a:off x="473075" y="3095519"/>
          <a:ext cx="517664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228726" y="6680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單位：</a:t>
            </a:r>
            <a:r>
              <a:rPr lang="zh-TW" altLang="en-US" b="1" dirty="0"/>
              <a:t>噸</a:t>
            </a:r>
          </a:p>
        </p:txBody>
      </p:sp>
    </p:spTree>
    <p:extLst>
      <p:ext uri="{BB962C8B-B14F-4D97-AF65-F5344CB8AC3E}">
        <p14:creationId xmlns:p14="http://schemas.microsoft.com/office/powerpoint/2010/main" val="25246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台鋼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子公司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爐碴處理費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單價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分析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28464" y="764704"/>
            <a:ext cx="9721080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algn="l">
              <a:lnSpc>
                <a:spcPts val="3000"/>
              </a:lnSpc>
              <a:spcAft>
                <a:spcPct val="0"/>
              </a:spcAft>
              <a:buFont typeface="Wingdings" pitchFamily="2" charset="2"/>
              <a:buChar char="Ø"/>
            </a:pPr>
            <a:endParaRPr lang="en-US" altLang="zh-TW" sz="3200" b="1" u="sng" dirty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540000" algn="l">
              <a:lnSpc>
                <a:spcPts val="3000"/>
              </a:lnSpc>
              <a:spcAft>
                <a:spcPct val="0"/>
              </a:spcAft>
            </a:pPr>
            <a:endParaRPr lang="en-US" altLang="zh-TW" sz="32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1522FDA7-FC45-419B-A245-154F3829EB52}" type="slidenum">
              <a:rPr lang="zh-TW" altLang="en-US"/>
              <a:pPr>
                <a:defRPr/>
              </a:pPr>
              <a:t>14</a:t>
            </a:fld>
            <a:endParaRPr lang="zh-TW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183560"/>
              </p:ext>
            </p:extLst>
          </p:nvPr>
        </p:nvGraphicFramePr>
        <p:xfrm>
          <a:off x="1540404" y="1875043"/>
          <a:ext cx="7940026" cy="139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918"/>
                <a:gridCol w="2575523"/>
                <a:gridCol w="2884585"/>
              </a:tblGrid>
              <a:tr h="6971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煉鋼還原碴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旋轉窯碴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煉鋼氧化碴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971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2,281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650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950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1" name="群組 10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3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4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12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5" name="圓角矩形圖說文字 14"/>
          <p:cNvSpPr/>
          <p:nvPr/>
        </p:nvSpPr>
        <p:spPr>
          <a:xfrm>
            <a:off x="6416231" y="4138170"/>
            <a:ext cx="1830622" cy="942788"/>
          </a:xfrm>
          <a:prstGeom prst="wedgeRoundRectCallout">
            <a:avLst>
              <a:gd name="adj1" fmla="val -80310"/>
              <a:gd name="adj2" fmla="val -15375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減少鋼聯處理成本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94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年度營收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11" name="圖表 1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55650"/>
              </p:ext>
            </p:extLst>
          </p:nvPr>
        </p:nvGraphicFramePr>
        <p:xfrm>
          <a:off x="704850" y="1147313"/>
          <a:ext cx="9983278" cy="508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D9A94E82-3229-44CC-AE51-0A83F5F240A1}" type="slidenum">
              <a:rPr lang="zh-TW" altLang="en-US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3" name="文字方塊 1"/>
          <p:cNvSpPr txBox="1"/>
          <p:nvPr/>
        </p:nvSpPr>
        <p:spPr>
          <a:xfrm>
            <a:off x="811585" y="1840260"/>
            <a:ext cx="2510168" cy="6885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600" b="1" u="sng" dirty="0" smtClean="0">
                <a:latin typeface="+mn-ea"/>
              </a:rPr>
              <a:t>單位：新臺幣仟元</a:t>
            </a:r>
            <a:endParaRPr lang="zh-TW" altLang="en-US" sz="1600" b="1" u="sng" dirty="0">
              <a:latin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70222" y="278946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(-</a:t>
            </a:r>
            <a:r>
              <a:rPr lang="en-US" altLang="zh-TW" b="1" dirty="0">
                <a:solidFill>
                  <a:srgbClr val="FF0000"/>
                </a:solidFill>
              </a:rPr>
              <a:t>2</a:t>
            </a:r>
            <a:r>
              <a:rPr lang="en-US" altLang="zh-TW" b="1" dirty="0" smtClean="0">
                <a:solidFill>
                  <a:srgbClr val="FF0000"/>
                </a:solidFill>
              </a:rPr>
              <a:t>%)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8279670" y="3255399"/>
            <a:ext cx="330029" cy="728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7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8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13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2" name="圓角矩形圖說文字 1"/>
          <p:cNvSpPr/>
          <p:nvPr/>
        </p:nvSpPr>
        <p:spPr>
          <a:xfrm>
            <a:off x="10331450" y="4744528"/>
            <a:ext cx="1389002" cy="731362"/>
          </a:xfrm>
          <a:prstGeom prst="wedgeRoundRectCallout">
            <a:avLst>
              <a:gd name="adj1" fmla="val -104062"/>
              <a:gd name="adj2" fmla="val -14378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台鋼資源佔比約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7%</a:t>
            </a:r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圓角矩形圖說文字 18"/>
          <p:cNvSpPr/>
          <p:nvPr/>
        </p:nvSpPr>
        <p:spPr>
          <a:xfrm>
            <a:off x="7453312" y="2122098"/>
            <a:ext cx="2423933" cy="642087"/>
          </a:xfrm>
          <a:prstGeom prst="wedgeRoundRectCallout">
            <a:avLst>
              <a:gd name="adj1" fmla="val -25810"/>
              <a:gd name="adj2" fmla="val 44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smtClean="0">
                <a:solidFill>
                  <a:srgbClr val="FF0000"/>
                </a:solidFill>
                <a:latin typeface="+mn-ea"/>
              </a:rPr>
              <a:t>台鋼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處理費收入增加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+mn-ea"/>
              </a:rPr>
              <a:t>遞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補氧化鋅收入減少</a:t>
            </a:r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71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108-109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年度營收分析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032F1B0D-17FE-437B-A687-207782DDF561}" type="slidenum">
              <a:rPr lang="zh-TW" altLang="en-US"/>
              <a:pPr>
                <a:defRPr/>
              </a:pPr>
              <a:t>16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7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8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14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726859"/>
              </p:ext>
            </p:extLst>
          </p:nvPr>
        </p:nvGraphicFramePr>
        <p:xfrm>
          <a:off x="-2" y="909793"/>
          <a:ext cx="5562915" cy="5458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03998"/>
              </p:ext>
            </p:extLst>
          </p:nvPr>
        </p:nvGraphicFramePr>
        <p:xfrm>
          <a:off x="4393098" y="983412"/>
          <a:ext cx="6562449" cy="550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8383202" y="235501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台</a:t>
            </a:r>
            <a:r>
              <a:rPr lang="zh-TW" altLang="en-US" sz="2400" b="1" dirty="0">
                <a:solidFill>
                  <a:srgbClr val="0000FF"/>
                </a:solidFill>
              </a:rPr>
              <a:t>鋼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7953556" y="2612199"/>
            <a:ext cx="422693" cy="21134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圖說文字 12"/>
          <p:cNvSpPr/>
          <p:nvPr/>
        </p:nvSpPr>
        <p:spPr>
          <a:xfrm>
            <a:off x="4385661" y="5773384"/>
            <a:ext cx="1837489" cy="594410"/>
          </a:xfrm>
          <a:prstGeom prst="wedgeRoundRectCallout">
            <a:avLst>
              <a:gd name="adj1" fmla="val 85768"/>
              <a:gd name="adj2" fmla="val -17788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處理費收入佔比提升至 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</a:rPr>
              <a:t>33%</a:t>
            </a:r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24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前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季損益表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D9A94E82-3229-44CC-AE51-0A83F5F240A1}" type="slidenum">
              <a:rPr lang="zh-TW" altLang="en-US"/>
              <a:pPr>
                <a:defRPr/>
              </a:pPr>
              <a:t>17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7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8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  <a:cs typeface="Times New Roman" pitchFamily="18" charset="0"/>
                </a:rPr>
                <a:t>15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75859"/>
              </p:ext>
            </p:extLst>
          </p:nvPr>
        </p:nvGraphicFramePr>
        <p:xfrm>
          <a:off x="797220" y="1072608"/>
          <a:ext cx="10296349" cy="4481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592"/>
                <a:gridCol w="1374301"/>
                <a:gridCol w="1374301"/>
                <a:gridCol w="1374301"/>
                <a:gridCol w="1407252"/>
                <a:gridCol w="1374301"/>
                <a:gridCol w="1374301"/>
              </a:tblGrid>
              <a:tr h="9051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損益表</a:t>
                      </a:r>
                      <a:endParaRPr lang="en-US" altLang="zh-TW" sz="20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2000" dirty="0" smtClean="0"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NT$</a:t>
                      </a:r>
                      <a:r>
                        <a:rPr lang="zh-TW" altLang="en-US" sz="2000" dirty="0" smtClean="0"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百萬</a:t>
                      </a:r>
                      <a:r>
                        <a:rPr lang="en-US" altLang="zh-TW" sz="2000" dirty="0" smtClean="0">
                          <a:latin typeface="+mn-ea"/>
                          <a:ea typeface="+mn-ea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sz="2000" dirty="0">
                        <a:latin typeface="+mn-ea"/>
                        <a:ea typeface="+mn-ea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3Q20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3Q19</a:t>
                      </a:r>
                      <a:endParaRPr lang="zh-TW" altLang="en-US" sz="20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差異</a:t>
                      </a:r>
                      <a:r>
                        <a:rPr lang="en-US" altLang="zh-TW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%</a:t>
                      </a:r>
                      <a:endParaRPr lang="zh-TW" altLang="en-US" sz="20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1~9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月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2020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1~9</a:t>
                      </a:r>
                      <a:r>
                        <a:rPr lang="zh-TW" altLang="en-US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月</a:t>
                      </a:r>
                      <a:endParaRPr lang="en-US" altLang="zh-TW" sz="20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/>
                      <a:r>
                        <a:rPr lang="en-US" altLang="zh-TW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2019</a:t>
                      </a:r>
                      <a:endParaRPr lang="zh-TW" altLang="en-US" sz="20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差異</a:t>
                      </a:r>
                      <a:r>
                        <a:rPr lang="en-US" altLang="zh-TW" sz="20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%</a:t>
                      </a:r>
                      <a:endParaRPr lang="zh-TW" altLang="en-US" sz="20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365 </a:t>
                      </a:r>
                      <a:endParaRPr lang="en-US" altLang="zh-TW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1,017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1,287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(21%)</a:t>
                      </a:r>
                    </a:p>
                  </a:txBody>
                  <a:tcPr marL="9525" marR="9525" marT="9525" marB="0" anchor="ctr"/>
                </a:tc>
              </a:tr>
              <a:tr h="5108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(24%)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(2%)</a:t>
                      </a:r>
                    </a:p>
                  </a:txBody>
                  <a:tcPr marL="9525" marR="9525" marT="9525" marB="0" anchor="ctr"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631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(40%)</a:t>
                      </a:r>
                    </a:p>
                  </a:txBody>
                  <a:tcPr marL="9525" marR="9525" marT="9525" marB="0" anchor="ctr"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(8%)</a:t>
                      </a:r>
                    </a:p>
                  </a:txBody>
                  <a:tcPr marL="9525" marR="9525" marT="9525" marB="0" anchor="ctr"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營業淨利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(51%)</a:t>
                      </a:r>
                    </a:p>
                  </a:txBody>
                  <a:tcPr marL="9525" marR="9525" marT="9525" marB="0" anchor="ctr"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稅後純益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  </a:t>
                      </a:r>
                      <a:r>
                        <a:rPr lang="en-US" altLang="zh-TW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192%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(53%)</a:t>
                      </a:r>
                    </a:p>
                  </a:txBody>
                  <a:tcPr marL="9525" marR="9525" marT="9525" marB="0" anchor="ctr"/>
                </a:tc>
              </a:tr>
              <a:tr h="510846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每股盈餘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0.35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</a:t>
                      </a:r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1.54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        </a:t>
                      </a:r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TW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(53%)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984740" y="5672174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0000FF"/>
                </a:solidFill>
              </a:rPr>
              <a:t>註：</a:t>
            </a:r>
            <a:r>
              <a:rPr lang="en-US" altLang="zh-TW" b="1" u="sng" dirty="0" smtClean="0">
                <a:solidFill>
                  <a:srgbClr val="0000FF"/>
                </a:solidFill>
              </a:rPr>
              <a:t>109</a:t>
            </a:r>
            <a:r>
              <a:rPr lang="zh-TW" altLang="en-US" b="1" u="sng" dirty="0" smtClean="0">
                <a:solidFill>
                  <a:srgbClr val="0000FF"/>
                </a:solidFill>
              </a:rPr>
              <a:t>年全年損益預計於</a:t>
            </a:r>
            <a:r>
              <a:rPr lang="en-US" altLang="zh-TW" b="1" u="sng" dirty="0" smtClean="0">
                <a:solidFill>
                  <a:srgbClr val="0000FF"/>
                </a:solidFill>
              </a:rPr>
              <a:t>2</a:t>
            </a:r>
            <a:r>
              <a:rPr lang="zh-TW" altLang="en-US" b="1" u="sng" dirty="0" smtClean="0">
                <a:solidFill>
                  <a:srgbClr val="0000FF"/>
                </a:solidFill>
              </a:rPr>
              <a:t>月</a:t>
            </a:r>
            <a:r>
              <a:rPr lang="en-US" altLang="zh-TW" b="1" u="sng" dirty="0" smtClean="0">
                <a:solidFill>
                  <a:srgbClr val="0000FF"/>
                </a:solidFill>
              </a:rPr>
              <a:t>23</a:t>
            </a:r>
            <a:r>
              <a:rPr lang="zh-TW" altLang="en-US" b="1" u="sng" dirty="0" smtClean="0">
                <a:solidFill>
                  <a:srgbClr val="0000FF"/>
                </a:solidFill>
              </a:rPr>
              <a:t>日公佈</a:t>
            </a:r>
            <a:r>
              <a:rPr lang="zh-TW" altLang="en-US" b="1" dirty="0" smtClean="0">
                <a:solidFill>
                  <a:srgbClr val="0000FF"/>
                </a:solidFill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</a:rPr>
              <a:t>審慎樂觀</a:t>
            </a:r>
            <a:endParaRPr lang="en-US" altLang="zh-TW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8"/>
          <p:cNvSpPr/>
          <p:nvPr/>
        </p:nvSpPr>
        <p:spPr>
          <a:xfrm>
            <a:off x="914400" y="2550720"/>
            <a:ext cx="1542473" cy="179037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菱形 9"/>
          <p:cNvSpPr/>
          <p:nvPr/>
        </p:nvSpPr>
        <p:spPr>
          <a:xfrm>
            <a:off x="1157139" y="2832470"/>
            <a:ext cx="1056994" cy="122686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20177" y="2984239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4900FE6-82CA-4778-9751-17728E0DB4B3}"/>
              </a:ext>
            </a:extLst>
          </p:cNvPr>
          <p:cNvSpPr/>
          <p:nvPr/>
        </p:nvSpPr>
        <p:spPr>
          <a:xfrm>
            <a:off x="2699612" y="3061183"/>
            <a:ext cx="4979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spc="6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rPr>
              <a:t>110</a:t>
            </a:r>
            <a:r>
              <a:rPr lang="zh-TW" altLang="en-US" sz="4800" b="1" spc="6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rPr>
              <a:t>年業務展望</a:t>
            </a:r>
            <a:endParaRPr lang="zh-TW" altLang="en-US" sz="4800" b="1" spc="600" dirty="0">
              <a:solidFill>
                <a:schemeClr val="accent2">
                  <a:lumMod val="7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0" y="4341089"/>
            <a:ext cx="8266547" cy="24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7021902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-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產能餘裕量 </a:t>
            </a:r>
            <a:r>
              <a:rPr lang="en-US" altLang="zh-TW" sz="3200" dirty="0" smtClean="0">
                <a:solidFill>
                  <a:srgbClr val="FF0000"/>
                </a:solidFill>
              </a:rPr>
              <a:t>– </a:t>
            </a:r>
            <a:r>
              <a:rPr lang="zh-TW" altLang="en-US" sz="3200" dirty="0" smtClean="0">
                <a:solidFill>
                  <a:srgbClr val="FF0000"/>
                </a:solidFill>
              </a:rPr>
              <a:t>業務提升計畫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59507" y="2134158"/>
            <a:ext cx="4725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+mn-ea"/>
              </a:rPr>
              <a:t>煉</a:t>
            </a:r>
            <a:r>
              <a:rPr lang="zh-TW" altLang="en-US" sz="3600" b="1" dirty="0">
                <a:latin typeface="+mn-ea"/>
              </a:rPr>
              <a:t>鋼</a:t>
            </a:r>
            <a:r>
              <a:rPr lang="zh-TW" altLang="en-US" sz="3600" b="1" dirty="0" smtClean="0">
                <a:latin typeface="+mn-ea"/>
              </a:rPr>
              <a:t>集塵灰</a:t>
            </a:r>
            <a:r>
              <a:rPr lang="en-US" altLang="zh-TW" sz="3600" b="1" u="sng" dirty="0" smtClean="0">
                <a:latin typeface="+mn-ea"/>
              </a:rPr>
              <a:t>140,000</a:t>
            </a:r>
            <a:r>
              <a:rPr lang="zh-TW" altLang="en-US" sz="3600" b="1" u="sng" dirty="0" smtClean="0">
                <a:latin typeface="+mn-ea"/>
              </a:rPr>
              <a:t>噸</a:t>
            </a:r>
            <a:endParaRPr lang="zh-TW" altLang="en-US" sz="3600" b="1" u="sng" dirty="0">
              <a:latin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369483" y="1292418"/>
            <a:ext cx="398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+mn-ea"/>
              </a:rPr>
              <a:t>餘裕空間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n-ea"/>
              </a:rPr>
              <a:t>60,000</a:t>
            </a:r>
            <a:r>
              <a:rPr lang="zh-TW" altLang="en-US" sz="3600" b="1" u="sng" dirty="0">
                <a:solidFill>
                  <a:srgbClr val="FF0000"/>
                </a:solidFill>
                <a:latin typeface="+mn-ea"/>
              </a:rPr>
              <a:t>噸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12806" y="3666803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+mn-ea"/>
              </a:rPr>
              <a:t>石灰副原料</a:t>
            </a:r>
            <a:r>
              <a:rPr lang="en-US" altLang="zh-TW" sz="3600" b="1" u="sng" dirty="0">
                <a:latin typeface="+mn-ea"/>
              </a:rPr>
              <a:t>35,000</a:t>
            </a:r>
            <a:r>
              <a:rPr lang="zh-TW" altLang="en-US" sz="3600" b="1" dirty="0">
                <a:latin typeface="+mn-ea"/>
              </a:rPr>
              <a:t>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369483" y="2746842"/>
            <a:ext cx="398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+mn-ea"/>
              </a:rPr>
              <a:t>餘裕空間</a:t>
            </a:r>
            <a:r>
              <a:rPr lang="en-US" altLang="zh-TW" sz="3600" b="1" u="sng" dirty="0">
                <a:solidFill>
                  <a:srgbClr val="FF0000"/>
                </a:solidFill>
                <a:latin typeface="+mn-ea"/>
              </a:rPr>
              <a:t>40,000</a:t>
            </a:r>
            <a:r>
              <a:rPr lang="zh-TW" altLang="en-US" sz="3600" b="1" u="sng" dirty="0">
                <a:solidFill>
                  <a:srgbClr val="FF0000"/>
                </a:solidFill>
                <a:latin typeface="+mn-ea"/>
              </a:rPr>
              <a:t>噸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397801" y="5215603"/>
            <a:ext cx="398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atin typeface="+mn-ea"/>
              </a:rPr>
              <a:t>焦碳燃料</a:t>
            </a:r>
            <a:r>
              <a:rPr lang="en-US" altLang="zh-TW" sz="3600" b="1" u="sng" dirty="0" smtClean="0">
                <a:latin typeface="+mn-ea"/>
              </a:rPr>
              <a:t>35,00</a:t>
            </a:r>
            <a:r>
              <a:rPr lang="en-US" altLang="zh-TW" sz="3600" b="1" dirty="0" smtClean="0">
                <a:latin typeface="+mn-ea"/>
              </a:rPr>
              <a:t>0</a:t>
            </a:r>
            <a:r>
              <a:rPr lang="zh-TW" altLang="en-US" sz="3600" b="1" dirty="0">
                <a:latin typeface="+mn-ea"/>
              </a:rPr>
              <a:t>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423171" y="4255360"/>
            <a:ext cx="445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latin typeface="+mn-ea"/>
              </a:rPr>
              <a:t>餘裕量空間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+mn-ea"/>
              </a:rPr>
              <a:t>40,000</a:t>
            </a:r>
            <a:r>
              <a:rPr lang="zh-TW" altLang="en-US" sz="3600" b="1" u="sng" dirty="0">
                <a:solidFill>
                  <a:srgbClr val="FF0000"/>
                </a:solidFill>
                <a:latin typeface="+mn-ea"/>
              </a:rPr>
              <a:t>噸</a:t>
            </a:r>
          </a:p>
        </p:txBody>
      </p:sp>
      <p:sp>
        <p:nvSpPr>
          <p:cNvPr id="11" name="向右箭號 10"/>
          <p:cNvSpPr/>
          <p:nvPr/>
        </p:nvSpPr>
        <p:spPr>
          <a:xfrm rot="19627056">
            <a:off x="5458528" y="1890164"/>
            <a:ext cx="942461" cy="473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19627056">
            <a:off x="5491701" y="3270299"/>
            <a:ext cx="942461" cy="473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19627056">
            <a:off x="5491699" y="4918177"/>
            <a:ext cx="942461" cy="473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710178" y="1897541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</a:rPr>
              <a:t>（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20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家產源接洽中）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843706" y="3292462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</a:rPr>
              <a:t>（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11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家產源接洽中）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855982" y="4806084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</a:rPr>
              <a:t>（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10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家產源接洽中）</a:t>
            </a:r>
            <a:endParaRPr lang="zh-TW" altLang="en-US" sz="2800" b="1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977032" y="107895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u="sng" dirty="0" smtClean="0">
                <a:solidFill>
                  <a:srgbClr val="0000FF"/>
                </a:solidFill>
              </a:rPr>
              <a:t>現況</a:t>
            </a:r>
            <a:endParaRPr lang="zh-TW" altLang="en-US" sz="4400" b="1" u="sng" dirty="0">
              <a:solidFill>
                <a:srgbClr val="0000FF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9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20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16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98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8"/>
          <p:cNvSpPr/>
          <p:nvPr/>
        </p:nvSpPr>
        <p:spPr>
          <a:xfrm>
            <a:off x="914400" y="2550720"/>
            <a:ext cx="1542473" cy="179037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菱形 9"/>
          <p:cNvSpPr/>
          <p:nvPr/>
        </p:nvSpPr>
        <p:spPr>
          <a:xfrm>
            <a:off x="1157139" y="2832470"/>
            <a:ext cx="1056994" cy="122686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247053" y="2984239"/>
            <a:ext cx="877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１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4900FE6-82CA-4778-9751-17728E0DB4B3}"/>
              </a:ext>
            </a:extLst>
          </p:cNvPr>
          <p:cNvSpPr/>
          <p:nvPr/>
        </p:nvSpPr>
        <p:spPr>
          <a:xfrm>
            <a:off x="2699612" y="3061183"/>
            <a:ext cx="6345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spc="600" dirty="0" smtClean="0">
                <a:solidFill>
                  <a:schemeClr val="accent2">
                    <a:lumMod val="75000"/>
                  </a:schemeClr>
                </a:solidFill>
                <a:cs typeface="+mn-ea"/>
              </a:rPr>
              <a:t>109</a:t>
            </a:r>
            <a:r>
              <a:rPr lang="zh-TW" altLang="en-US" sz="4800" b="1" spc="600" dirty="0" smtClean="0">
                <a:solidFill>
                  <a:schemeClr val="accent2">
                    <a:lumMod val="75000"/>
                  </a:schemeClr>
                </a:solidFill>
                <a:cs typeface="+mn-ea"/>
              </a:rPr>
              <a:t>年營運財務資訊</a:t>
            </a:r>
            <a:endParaRPr lang="zh-TW" altLang="en-US" sz="4800" b="1" spc="600" dirty="0">
              <a:solidFill>
                <a:schemeClr val="accent2">
                  <a:lumMod val="75000"/>
                </a:schemeClr>
              </a:solidFill>
              <a:cs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0" y="4341089"/>
            <a:ext cx="8266547" cy="24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373331"/>
              </p:ext>
            </p:extLst>
          </p:nvPr>
        </p:nvGraphicFramePr>
        <p:xfrm>
          <a:off x="1014084" y="77637"/>
          <a:ext cx="9242724" cy="6714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72058"/>
                <a:gridCol w="3970666"/>
              </a:tblGrid>
              <a:tr h="40544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110</a:t>
                      </a:r>
                      <a:r>
                        <a:rPr lang="zh-TW" altLang="en-US" sz="2000" dirty="0" smtClean="0"/>
                        <a:t>年新增廢棄物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最大收受量 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噸</a:t>
                      </a:r>
                      <a:r>
                        <a:rPr lang="en-US" altLang="zh-TW" sz="2000" dirty="0" smtClean="0"/>
                        <a:t>/</a:t>
                      </a:r>
                      <a:r>
                        <a:rPr lang="zh-TW" altLang="en-US" sz="2000" dirty="0" smtClean="0"/>
                        <a:t>年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239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</a:rPr>
                        <a:t>含鋅廢棄物 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(Zn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≧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2.5%)</a:t>
                      </a:r>
                      <a:r>
                        <a:rPr lang="zh-TW" altLang="en-US" b="1" dirty="0" smtClean="0"/>
                        <a:t>類別 </a:t>
                      </a:r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加上原有集塵灰合計</a:t>
                      </a:r>
                      <a:r>
                        <a:rPr lang="zh-TW" altLang="en-US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≦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198,900</a:t>
                      </a:r>
                      <a:r>
                        <a:rPr lang="zh-TW" altLang="en-US" b="1" dirty="0" smtClean="0"/>
                        <a:t>噸</a:t>
                      </a:r>
                      <a:r>
                        <a:rPr lang="en-US" altLang="zh-TW" b="1" dirty="0" smtClean="0"/>
                        <a:t>/</a:t>
                      </a:r>
                      <a:r>
                        <a:rPr lang="zh-TW" altLang="en-US" b="1" dirty="0" smtClean="0"/>
                        <a:t>年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83844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不銹鋼集塵灰 </a:t>
                      </a:r>
                      <a:r>
                        <a:rPr lang="en-US" altLang="zh-TW" b="1" dirty="0" smtClean="0"/>
                        <a:t>(A-7101)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28,000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844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棄置煉鋼集塵灰 </a:t>
                      </a:r>
                      <a:r>
                        <a:rPr lang="en-US" altLang="zh-TW" b="1" dirty="0" smtClean="0"/>
                        <a:t>(A-7101</a:t>
                      </a:r>
                      <a:r>
                        <a:rPr lang="zh-TW" altLang="en-US" b="1" dirty="0" smtClean="0"/>
                        <a:t>或專案許可</a:t>
                      </a:r>
                      <a:r>
                        <a:rPr lang="en-US" altLang="zh-TW" b="1" dirty="0" smtClean="0"/>
                        <a:t>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25,000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844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電鍍含鋅脫水污泥 </a:t>
                      </a:r>
                      <a:r>
                        <a:rPr lang="en-US" altLang="zh-TW" b="1" dirty="0" smtClean="0"/>
                        <a:t>(A-8801)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20,000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844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鋅含量</a:t>
                      </a:r>
                      <a:r>
                        <a:rPr lang="en-US" altLang="zh-TW" b="1" dirty="0" smtClean="0"/>
                        <a:t>15-40%</a:t>
                      </a:r>
                      <a:r>
                        <a:rPr lang="zh-TW" altLang="en-US" b="1" dirty="0" smtClean="0"/>
                        <a:t>產品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844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廢鋅錳鹼性電池 </a:t>
                      </a:r>
                      <a:r>
                        <a:rPr lang="en-US" altLang="zh-TW" b="1" dirty="0" smtClean="0"/>
                        <a:t>(R-2404)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4,000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056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鋅含量≧</a:t>
                      </a:r>
                      <a:r>
                        <a:rPr lang="en-US" altLang="zh-TW" b="1" dirty="0" smtClean="0"/>
                        <a:t>2.5%</a:t>
                      </a:r>
                      <a:r>
                        <a:rPr lang="zh-TW" altLang="en-US" b="1" dirty="0" smtClean="0"/>
                        <a:t>集塵灰或污泥 </a:t>
                      </a:r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水五金、鋅銅合金產業等：</a:t>
                      </a:r>
                      <a:r>
                        <a:rPr lang="en-US" altLang="zh-TW" b="1" dirty="0" smtClean="0"/>
                        <a:t>A-7501</a:t>
                      </a:r>
                      <a:r>
                        <a:rPr lang="zh-TW" altLang="en-US" b="1" dirty="0" smtClean="0"/>
                        <a:t>、</a:t>
                      </a:r>
                      <a:r>
                        <a:rPr lang="en-US" altLang="zh-TW" b="1" dirty="0" smtClean="0"/>
                        <a:t>C-0120</a:t>
                      </a:r>
                      <a:r>
                        <a:rPr lang="zh-TW" altLang="en-US" b="1" dirty="0" smtClean="0"/>
                        <a:t>、</a:t>
                      </a:r>
                      <a:r>
                        <a:rPr lang="en-US" altLang="zh-TW" b="1" dirty="0" smtClean="0"/>
                        <a:t>D-1099)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2,000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3844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廢鋅</a:t>
                      </a:r>
                      <a:r>
                        <a:rPr lang="en-US" altLang="zh-TW" b="1" dirty="0" smtClean="0"/>
                        <a:t>/</a:t>
                      </a:r>
                      <a:r>
                        <a:rPr lang="zh-TW" altLang="en-US" b="1" dirty="0" smtClean="0"/>
                        <a:t>渣 </a:t>
                      </a:r>
                      <a:r>
                        <a:rPr lang="en-US" altLang="zh-TW" b="1" dirty="0" smtClean="0"/>
                        <a:t>(R-1303)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1,500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4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副原料</a:t>
                      </a:r>
                      <a:r>
                        <a:rPr lang="zh-TW" altLang="en-US" sz="2000" b="1" dirty="0" smtClean="0"/>
                        <a:t>類別 </a:t>
                      </a:r>
                      <a:r>
                        <a:rPr lang="en-US" altLang="zh-TW" sz="2000" b="1" dirty="0" smtClean="0"/>
                        <a:t>(</a:t>
                      </a:r>
                      <a:r>
                        <a:rPr lang="zh-TW" altLang="en-US" sz="2000" b="1" dirty="0" smtClean="0"/>
                        <a:t>加上原有石灰副原料合計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≦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99,615</a:t>
                      </a:r>
                      <a:r>
                        <a:rPr lang="zh-TW" altLang="en-US" sz="2000" b="1" dirty="0" smtClean="0"/>
                        <a:t>噸</a:t>
                      </a:r>
                      <a:r>
                        <a:rPr lang="en-US" altLang="zh-TW" sz="2000" b="1" dirty="0" smtClean="0"/>
                        <a:t>/</a:t>
                      </a:r>
                      <a:r>
                        <a:rPr lang="zh-TW" altLang="en-US" sz="2000" b="1" dirty="0" smtClean="0"/>
                        <a:t>年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20056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垃圾焚化廠、公民營焚化爐焚化飛灰</a:t>
                      </a:r>
                      <a:endParaRPr lang="en-US" altLang="zh-TW" b="1" dirty="0" smtClean="0"/>
                    </a:p>
                    <a:p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氯含量≦</a:t>
                      </a:r>
                      <a:r>
                        <a:rPr lang="en-US" altLang="zh-TW" b="1" dirty="0" smtClean="0"/>
                        <a:t>3%)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35,000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3844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彰化溪州焚化廠焚化飛灰再利用示範驗證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800</a:t>
                      </a:r>
                      <a:r>
                        <a:rPr lang="zh-TW" altLang="en-US" sz="2000" b="1" dirty="0" smtClean="0"/>
                        <a:t> </a:t>
                      </a:r>
                      <a:r>
                        <a:rPr lang="en-US" altLang="zh-TW" sz="2000" b="1" dirty="0" smtClean="0"/>
                        <a:t>(</a:t>
                      </a:r>
                      <a:r>
                        <a:rPr lang="zh-TW" altLang="en-US" sz="2000" b="1" dirty="0" smtClean="0"/>
                        <a:t>一次性</a:t>
                      </a:r>
                      <a:r>
                        <a:rPr lang="en-US" altLang="zh-TW" sz="2000" b="1" dirty="0" smtClean="0"/>
                        <a:t>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84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替代燃料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</a:rPr>
                        <a:t>熱值≧</a:t>
                      </a:r>
                      <a:r>
                        <a:rPr lang="en-US" altLang="zh-TW" sz="2000" b="1" kern="1200" dirty="0" smtClean="0">
                          <a:solidFill>
                            <a:srgbClr val="FF0000"/>
                          </a:solidFill>
                        </a:rPr>
                        <a:t>1,500kcal/kg</a:t>
                      </a: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en-US" altLang="zh-TW" sz="2000" b="1" dirty="0" smtClean="0"/>
                        <a:t>(</a:t>
                      </a:r>
                      <a:r>
                        <a:rPr lang="zh-TW" altLang="en-US" sz="2000" b="1" dirty="0" smtClean="0"/>
                        <a:t>加上原有焦碳燃料合計</a:t>
                      </a:r>
                      <a:r>
                        <a:rPr lang="zh-TW" altLang="en-US" sz="20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≦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79,560</a:t>
                      </a:r>
                      <a:r>
                        <a:rPr lang="zh-TW" altLang="en-US" sz="2000" b="1" dirty="0" smtClean="0"/>
                        <a:t>噸</a:t>
                      </a:r>
                      <a:r>
                        <a:rPr lang="en-US" altLang="zh-TW" sz="2000" b="1" dirty="0" smtClean="0"/>
                        <a:t>/</a:t>
                      </a:r>
                      <a:r>
                        <a:rPr lang="zh-TW" altLang="en-US" sz="2000" b="1" dirty="0" smtClean="0"/>
                        <a:t>年</a:t>
                      </a:r>
                      <a:r>
                        <a:rPr lang="en-US" altLang="zh-TW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9239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具熱值固體</a:t>
                      </a:r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事業</a:t>
                      </a:r>
                      <a:r>
                        <a:rPr lang="en-US" altLang="zh-TW" b="1" dirty="0" smtClean="0"/>
                        <a:t>)</a:t>
                      </a:r>
                      <a:r>
                        <a:rPr lang="zh-TW" altLang="en-US" b="1" dirty="0" smtClean="0"/>
                        <a:t>廢棄物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30,000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39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SRF/RDF</a:t>
                      </a:r>
                      <a:r>
                        <a:rPr lang="zh-TW" altLang="en-US" b="1" dirty="0" smtClean="0"/>
                        <a:t> 固態衍生</a:t>
                      </a:r>
                      <a:r>
                        <a:rPr lang="en-US" altLang="zh-TW" b="1" dirty="0" smtClean="0"/>
                        <a:t>(</a:t>
                      </a:r>
                      <a:r>
                        <a:rPr lang="zh-TW" altLang="en-US" b="1" dirty="0" smtClean="0"/>
                        <a:t>再生</a:t>
                      </a:r>
                      <a:r>
                        <a:rPr lang="en-US" altLang="zh-TW" b="1" dirty="0" smtClean="0"/>
                        <a:t>)</a:t>
                      </a:r>
                      <a:r>
                        <a:rPr lang="zh-TW" altLang="en-US" b="1" dirty="0" smtClean="0"/>
                        <a:t>燃料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59239"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電爐煉鋼廠廢濾袋 </a:t>
                      </a:r>
                      <a:r>
                        <a:rPr lang="en-US" altLang="zh-TW" b="1" dirty="0" smtClean="0"/>
                        <a:t>(C-0102)</a:t>
                      </a:r>
                      <a:endParaRPr lang="zh-TW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7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8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17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0783020" y="77637"/>
            <a:ext cx="41406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一</a:t>
            </a:r>
            <a:r>
              <a:rPr lang="en-US" altLang="zh-TW" sz="2800" b="1" dirty="0" smtClean="0">
                <a:solidFill>
                  <a:srgbClr val="002060"/>
                </a:solidFill>
                <a:latin typeface="+mn-ea"/>
              </a:rPr>
              <a:t>O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九年十二月環評核</a:t>
            </a:r>
            <a:r>
              <a:rPr lang="zh-TW" altLang="en-US" sz="2800" b="1" dirty="0">
                <a:solidFill>
                  <a:srgbClr val="002060"/>
                </a:solidFill>
                <a:latin typeface="+mn-ea"/>
              </a:rPr>
              <a:t>可</a:t>
            </a:r>
            <a:r>
              <a:rPr lang="zh-TW" altLang="en-US" sz="2800" b="1" dirty="0" smtClean="0">
                <a:solidFill>
                  <a:srgbClr val="002060"/>
                </a:solidFill>
                <a:latin typeface="+mn-ea"/>
              </a:rPr>
              <a:t>新增項目</a:t>
            </a:r>
            <a:endParaRPr lang="zh-TW" altLang="en-US" sz="2800" b="1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91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6370655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集塵灰業務展望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14353" y="864053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碳鋼集塵灰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33786" y="2718702"/>
            <a:ext cx="4339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新增：不銹鋼集塵灰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3786" y="4531991"/>
            <a:ext cx="4750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新增</a:t>
            </a:r>
            <a:r>
              <a:rPr lang="zh-TW" altLang="en-US" sz="3200" b="1" dirty="0">
                <a:solidFill>
                  <a:srgbClr val="0000FF"/>
                </a:solidFill>
              </a:rPr>
              <a:t>：棄置場所集塵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灰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32872" y="1448828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因應台商回流擴廠、房市回溫預期將持續、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樂觀期待碳鋼集塵灰產量增加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27407" y="3257311"/>
            <a:ext cx="647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不銹鋼廠集塵灰業務接洽中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(2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家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新增集塵灰納入營運、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審慎樂觀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7407" y="5173082"/>
            <a:ext cx="716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工廠棄置集塵灰</a:t>
            </a:r>
            <a:r>
              <a:rPr lang="zh-TW" altLang="en-US" sz="3200" b="1" dirty="0"/>
              <a:t>接洽中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(1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家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將申請專案許可、</a:t>
            </a:r>
            <a:r>
              <a:rPr lang="zh-TW" altLang="en-US" sz="3200" b="1" dirty="0">
                <a:solidFill>
                  <a:srgbClr val="FF0000"/>
                </a:solidFill>
              </a:rPr>
              <a:t>樂觀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期待納入</a:t>
            </a:r>
            <a:r>
              <a:rPr lang="zh-TW" altLang="en-US" sz="3200" b="1" dirty="0">
                <a:solidFill>
                  <a:srgbClr val="FF0000"/>
                </a:solidFill>
              </a:rPr>
              <a:t>營運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946921" y="4270381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FF0000"/>
                </a:solidFill>
              </a:rPr>
              <a:t>ZnO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4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5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18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6370655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污染土壤業務展望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14353" y="976191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農地污土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33786" y="2861293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工廠污土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3786" y="4796645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場址整治業務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14423" y="1609214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農地污</a:t>
            </a:r>
            <a:r>
              <a:rPr lang="zh-TW" altLang="en-US" sz="3200" b="1" dirty="0"/>
              <a:t>土</a:t>
            </a:r>
            <a:r>
              <a:rPr lang="zh-TW" altLang="en-US" sz="3200" b="1" dirty="0">
                <a:solidFill>
                  <a:srgbClr val="FF0000"/>
                </a:solidFill>
              </a:rPr>
              <a:t>政府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整治經費不足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業務將下滑</a:t>
            </a:r>
            <a:r>
              <a:rPr lang="zh-TW" altLang="en-US" sz="3200" b="1" dirty="0" smtClean="0"/>
              <a:t>、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但處理單價較低、但預期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影響有限</a:t>
            </a:r>
            <a:r>
              <a:rPr lang="zh-TW" altLang="en-US" sz="3200" b="1" dirty="0" smtClean="0"/>
              <a:t>。</a:t>
            </a:r>
            <a:endParaRPr lang="en-US" altLang="zh-TW" sz="3200" b="1" dirty="0" smtClean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27407" y="3494316"/>
            <a:ext cx="8403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重金屬</a:t>
            </a:r>
            <a:r>
              <a:rPr lang="zh-TW" altLang="en-US" sz="3200" b="1" dirty="0" smtClean="0"/>
              <a:t>污土處理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具優勢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單價</a:t>
            </a:r>
            <a:r>
              <a:rPr lang="zh-TW" altLang="en-US" sz="3200" b="1" dirty="0" smtClean="0"/>
              <a:t>較農地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+100%</a:t>
            </a:r>
            <a:r>
              <a:rPr lang="zh-TW" altLang="en-US" sz="3200" b="1" dirty="0" smtClean="0"/>
              <a:t>、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預期工廠污土增加、預期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營收將持平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7407" y="5473836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整治業務持續接洽中、提供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一條龍服務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5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6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19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0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6370655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氧化鋅業務展望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3786" y="917001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氧化鋅銷售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33786" y="3042199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00FF"/>
                </a:solidFill>
              </a:rPr>
              <a:t>LME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國際鋅價走勢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3786" y="4878852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美元匯率走勢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27407" y="1394733"/>
            <a:ext cx="8392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110</a:t>
            </a:r>
            <a:r>
              <a:rPr lang="zh-TW" altLang="en-US" sz="3200" b="1" dirty="0" smtClean="0"/>
              <a:t>年氧化鋅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已</a:t>
            </a:r>
            <a:r>
              <a:rPr lang="zh-TW" altLang="en-US" sz="3200" b="1" dirty="0">
                <a:solidFill>
                  <a:srgbClr val="FF0000"/>
                </a:solidFill>
              </a:rPr>
              <a:t>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售供不應求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美國</a:t>
            </a:r>
            <a:r>
              <a:rPr lang="zh-TW" altLang="en-US" sz="3200" b="1" dirty="0" smtClean="0"/>
              <a:t>最大冶煉廠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AZR</a:t>
            </a:r>
            <a:r>
              <a:rPr lang="zh-TW" altLang="en-US" sz="3200" b="1" dirty="0" smtClean="0"/>
              <a:t>、新客戶將展開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試用</a:t>
            </a:r>
            <a:r>
              <a:rPr lang="zh-TW" altLang="en-US" sz="3200" b="1" dirty="0" smtClean="0"/>
              <a:t>業務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新增多項含鋅廢棄物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有助提升產量與供應</a:t>
            </a:r>
            <a:r>
              <a:rPr lang="zh-TW" altLang="en-US" sz="3200" b="1" dirty="0" smtClean="0"/>
              <a:t>。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27407" y="3626974"/>
            <a:ext cx="95125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/>
              <a:t>疫情後續</a:t>
            </a:r>
            <a:r>
              <a:rPr lang="zh-TW" altLang="en-US" sz="3200" b="1" dirty="0" smtClean="0"/>
              <a:t>衝擊、</a:t>
            </a:r>
            <a:r>
              <a:rPr lang="en-US" altLang="zh-TW" sz="3200" b="1" dirty="0" smtClean="0"/>
              <a:t>2021</a:t>
            </a:r>
            <a:r>
              <a:rPr lang="zh-TW" altLang="en-US" sz="3200" b="1" dirty="0" smtClean="0"/>
              <a:t>冶鍊廠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加工費預期將持平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LME</a:t>
            </a:r>
            <a:r>
              <a:rPr lang="zh-TW" altLang="en-US" sz="3200" b="1" dirty="0" smtClean="0"/>
              <a:t>回升至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2800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美元高點</a:t>
            </a:r>
            <a:r>
              <a:rPr lang="zh-TW" altLang="en-US" sz="3200" b="1" dirty="0" smtClean="0"/>
              <a:t>、</a:t>
            </a:r>
            <a:r>
              <a:rPr lang="en-US" altLang="zh-TW" sz="3200" b="1" dirty="0" smtClean="0"/>
              <a:t>110</a:t>
            </a:r>
            <a:r>
              <a:rPr lang="zh-TW" altLang="en-US" sz="3200" b="1" dirty="0" smtClean="0"/>
              <a:t>年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均價應優於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109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7407" y="5405836"/>
            <a:ext cx="68210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美元匯率已升破</a:t>
            </a:r>
            <a:r>
              <a:rPr lang="en-US" altLang="zh-TW" sz="3200" b="1" dirty="0" smtClean="0"/>
              <a:t>28</a:t>
            </a:r>
            <a:r>
              <a:rPr lang="zh-TW" altLang="en-US" sz="3200" b="1" dirty="0" smtClean="0"/>
              <a:t>元震盪、已近谷底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預期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不至於跌破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27.5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元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946921" y="4270381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FF0000"/>
                </a:solidFill>
              </a:rPr>
              <a:t>ZnO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5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6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20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7869115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新增</a:t>
            </a:r>
            <a:r>
              <a:rPr lang="zh-TW" altLang="en-US" sz="3200" dirty="0" smtClean="0">
                <a:solidFill>
                  <a:schemeClr val="tx1"/>
                </a:solidFill>
              </a:rPr>
              <a:t>含鋅</a:t>
            </a:r>
            <a:r>
              <a:rPr lang="en-US" altLang="zh-TW" sz="3200" dirty="0" smtClean="0">
                <a:solidFill>
                  <a:schemeClr val="tx1"/>
                </a:solidFill>
              </a:rPr>
              <a:t>/</a:t>
            </a:r>
            <a:r>
              <a:rPr lang="zh-TW" altLang="en-US" sz="3200" dirty="0">
                <a:solidFill>
                  <a:schemeClr val="tx1"/>
                </a:solidFill>
              </a:rPr>
              <a:t>高</a:t>
            </a:r>
            <a:r>
              <a:rPr lang="zh-TW" altLang="en-US" sz="3200" dirty="0" smtClean="0">
                <a:solidFill>
                  <a:schemeClr val="tx1"/>
                </a:solidFill>
              </a:rPr>
              <a:t>熱量</a:t>
            </a:r>
            <a:r>
              <a:rPr lang="zh-TW" altLang="en-US" sz="3200" dirty="0" smtClean="0">
                <a:solidFill>
                  <a:srgbClr val="FF0000"/>
                </a:solidFill>
              </a:rPr>
              <a:t>廢棄物業務展望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14353" y="976191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>
                <a:solidFill>
                  <a:srgbClr val="0000FF"/>
                </a:solidFill>
              </a:rPr>
              <a:t>新增：電鍍廢水</a:t>
            </a:r>
            <a:r>
              <a:rPr lang="zh-TW" altLang="en-US" sz="3200" b="1" dirty="0">
                <a:solidFill>
                  <a:srgbClr val="FF0000"/>
                </a:solidFill>
              </a:rPr>
              <a:t>含鋅</a:t>
            </a:r>
            <a:r>
              <a:rPr lang="zh-TW" altLang="en-US" sz="3200" b="1" dirty="0">
                <a:solidFill>
                  <a:srgbClr val="0000FF"/>
                </a:solidFill>
              </a:rPr>
              <a:t>脫水污泥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33786" y="2861293"/>
            <a:ext cx="819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新增</a:t>
            </a:r>
            <a:r>
              <a:rPr lang="zh-TW" altLang="en-US" sz="3200" b="1" dirty="0">
                <a:solidFill>
                  <a:srgbClr val="0000FF"/>
                </a:solidFill>
              </a:rPr>
              <a:t>：其他</a:t>
            </a:r>
            <a:r>
              <a:rPr lang="zh-TW" altLang="en-US" sz="3200" b="1" dirty="0">
                <a:solidFill>
                  <a:srgbClr val="FF0000"/>
                </a:solidFill>
              </a:rPr>
              <a:t>含鋅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廢棄物</a:t>
            </a:r>
            <a:r>
              <a:rPr lang="en-US" altLang="zh-TW" sz="3200" b="1" dirty="0" smtClean="0">
                <a:solidFill>
                  <a:srgbClr val="0000FF"/>
                </a:solidFill>
              </a:rPr>
              <a:t>/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產品、含鋅廢電池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33786" y="4796645"/>
            <a:ext cx="6405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新增：高熱值廢棄物</a:t>
            </a:r>
            <a:r>
              <a:rPr lang="zh-TW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zh-TW" sz="32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降低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焦碳</a:t>
            </a:r>
            <a:r>
              <a:rPr lang="en-US" altLang="zh-TW" sz="3200" b="1" dirty="0" smtClean="0">
                <a:solidFill>
                  <a:srgbClr val="0000FF"/>
                </a:solidFill>
              </a:rPr>
              <a:t>)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14423" y="1522954"/>
            <a:ext cx="7532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已接洽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中部彰濱電鍍專區等廠家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(10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家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預期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Q2</a:t>
            </a:r>
            <a:r>
              <a:rPr lang="zh-TW" altLang="en-US" sz="3200" b="1" dirty="0"/>
              <a:t>取得再利用</a:t>
            </a:r>
            <a:r>
              <a:rPr lang="zh-TW" altLang="en-US" sz="3200" b="1" dirty="0" smtClean="0"/>
              <a:t>許可。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327407" y="3494316"/>
            <a:ext cx="8396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已接洽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水</a:t>
            </a:r>
            <a:r>
              <a:rPr lang="zh-TW" altLang="en-US" sz="3200" b="1" dirty="0">
                <a:solidFill>
                  <a:srgbClr val="FF0000"/>
                </a:solidFill>
              </a:rPr>
              <a:t>五金</a:t>
            </a:r>
            <a:r>
              <a:rPr lang="zh-TW" altLang="en-US" sz="3200" b="1" dirty="0"/>
              <a:t>、</a:t>
            </a:r>
            <a:r>
              <a:rPr lang="zh-TW" altLang="en-US" sz="3200" b="1" dirty="0">
                <a:solidFill>
                  <a:srgbClr val="FF0000"/>
                </a:solidFill>
              </a:rPr>
              <a:t>鋅銅產業</a:t>
            </a:r>
            <a:r>
              <a:rPr lang="zh-TW" altLang="en-US" sz="3200" b="1" dirty="0"/>
              <a:t>集塵灰</a:t>
            </a:r>
            <a:r>
              <a:rPr lang="en-US" altLang="zh-TW" sz="3200" b="1" dirty="0"/>
              <a:t>/</a:t>
            </a:r>
            <a:r>
              <a:rPr lang="zh-TW" altLang="en-US" sz="3200" b="1" dirty="0" smtClean="0"/>
              <a:t>污泥</a:t>
            </a:r>
            <a:r>
              <a:rPr lang="en-US" altLang="zh-TW" sz="3200" b="1" dirty="0">
                <a:solidFill>
                  <a:srgbClr val="FF0000"/>
                </a:solidFill>
              </a:rPr>
              <a:t>(4</a:t>
            </a:r>
            <a:r>
              <a:rPr lang="zh-TW" altLang="en-US" sz="3200" b="1" dirty="0">
                <a:solidFill>
                  <a:srgbClr val="FF0000"/>
                </a:solidFill>
              </a:rPr>
              <a:t>家</a:t>
            </a:r>
            <a:r>
              <a:rPr lang="en-US" altLang="zh-TW" sz="3200" b="1" dirty="0">
                <a:solidFill>
                  <a:srgbClr val="FF0000"/>
                </a:solidFill>
              </a:rPr>
              <a:t>) </a:t>
            </a:r>
            <a:r>
              <a:rPr lang="zh-TW" altLang="en-US" sz="3200" b="1" dirty="0" smtClean="0"/>
              <a:t>、</a:t>
            </a:r>
            <a:endParaRPr lang="en-US" altLang="zh-TW" sz="3200" b="1" dirty="0"/>
          </a:p>
          <a:p>
            <a:r>
              <a:rPr lang="zh-TW" altLang="en-US" sz="3200" b="1" dirty="0" smtClean="0"/>
              <a:t>高鋅產品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(3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家</a:t>
            </a:r>
            <a:r>
              <a:rPr lang="en-US" altLang="zh-TW" sz="3200" b="1" dirty="0">
                <a:solidFill>
                  <a:srgbClr val="FF0000"/>
                </a:solidFill>
              </a:rPr>
              <a:t>) </a:t>
            </a:r>
            <a:r>
              <a:rPr lang="zh-TW" altLang="en-US" sz="3200" b="1" dirty="0" smtClean="0"/>
              <a:t>、預期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Q2</a:t>
            </a:r>
            <a:r>
              <a:rPr lang="zh-TW" altLang="en-US" sz="3200" b="1" dirty="0" smtClean="0"/>
              <a:t>取得再利用許可。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27407" y="5344443"/>
            <a:ext cx="8815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已接洽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碳黑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樹脂廢棄物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(3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家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煉鋼廢濾袋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(7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家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z="3200" b="1" dirty="0" smtClean="0"/>
              <a:t>預期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Q2</a:t>
            </a:r>
            <a:r>
              <a:rPr lang="zh-TW" altLang="en-US" sz="3200" b="1" dirty="0" smtClean="0"/>
              <a:t>取得再利用許可。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946921" y="4270381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 smtClean="0">
                <a:solidFill>
                  <a:srgbClr val="FF0000"/>
                </a:solidFill>
              </a:rPr>
              <a:t>ZnO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5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6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21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9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6370655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新增焚化飛灰業務展望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94413" y="862323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桃園欣榮都市垃圾焚化廠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92920" y="1378316"/>
            <a:ext cx="9126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u="sng" dirty="0" smtClean="0">
                <a:solidFill>
                  <a:srgbClr val="FF0000"/>
                </a:solidFill>
              </a:rPr>
              <a:t>10,000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噸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/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年水洗飛灰再利用</a:t>
            </a:r>
            <a:r>
              <a:rPr lang="zh-TW" altLang="en-US" sz="3200" b="1" dirty="0" smtClean="0"/>
              <a:t>、預算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8,400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萬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/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年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111</a:t>
            </a:r>
            <a:r>
              <a:rPr lang="zh-TW" altLang="en-US" sz="3200" b="1" dirty="0" smtClean="0"/>
              <a:t>年可自動續約、</a:t>
            </a:r>
            <a:r>
              <a:rPr lang="zh-TW" altLang="en-US" sz="3200" b="1" dirty="0"/>
              <a:t>將於</a:t>
            </a:r>
            <a:r>
              <a:rPr lang="en-US" altLang="zh-TW" sz="3200" b="1" dirty="0">
                <a:solidFill>
                  <a:srgbClr val="FF0000"/>
                </a:solidFill>
              </a:rPr>
              <a:t>1/20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開標</a:t>
            </a:r>
            <a:r>
              <a:rPr lang="zh-TW" altLang="en-US" sz="3200" b="1" dirty="0" smtClean="0"/>
              <a:t>、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如順利得標、預期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Q2</a:t>
            </a:r>
            <a:r>
              <a:rPr lang="zh-TW" altLang="en-US" sz="3200" b="1" dirty="0" smtClean="0"/>
              <a:t>取得再利用許可。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92919" y="3646937"/>
            <a:ext cx="9523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與彰化環保局合作、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800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噸未洗飛灰示範驗證計畫</a:t>
            </a:r>
            <a:r>
              <a:rPr lang="zh-TW" altLang="en-US" sz="3200" b="1" dirty="0" smtClean="0"/>
              <a:t>、</a:t>
            </a:r>
            <a:endParaRPr lang="en-US" altLang="zh-TW" sz="3200" b="1" u="sng" dirty="0" smtClean="0">
              <a:solidFill>
                <a:srgbClr val="FF0000"/>
              </a:solidFill>
            </a:endParaRPr>
          </a:p>
          <a:p>
            <a:r>
              <a:rPr lang="zh-TW" altLang="en-US" sz="3200" b="1" dirty="0"/>
              <a:t>預期</a:t>
            </a:r>
            <a:r>
              <a:rPr lang="en-US" altLang="zh-TW" sz="3200" b="1" dirty="0">
                <a:solidFill>
                  <a:srgbClr val="FF0000"/>
                </a:solidFill>
              </a:rPr>
              <a:t>Q2</a:t>
            </a:r>
            <a:r>
              <a:rPr lang="zh-TW" altLang="en-US" sz="3200" b="1" dirty="0" smtClean="0"/>
              <a:t>取得再利用許可、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依試驗結果納入營運</a:t>
            </a:r>
            <a:r>
              <a:rPr lang="zh-TW" altLang="en-US" sz="3200" b="1" dirty="0" smtClean="0"/>
              <a:t>。</a:t>
            </a:r>
            <a:endParaRPr lang="zh-TW" altLang="en-US" sz="3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94413" y="3082143"/>
            <a:ext cx="5160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彰化溪州都市垃圾焚化廠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46785" y="61075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5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6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22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864752" y="4838341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其他焚化廠飛灰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275450" y="5356969"/>
            <a:ext cx="7520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已接洽</a:t>
            </a:r>
            <a:r>
              <a:rPr lang="en-US" altLang="zh-TW" sz="3200" b="1" dirty="0" smtClean="0"/>
              <a:t>10</a:t>
            </a:r>
            <a:r>
              <a:rPr lang="zh-TW" altLang="en-US" sz="3200" b="1" dirty="0" smtClean="0"/>
              <a:t>家焚化廠約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2,000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噸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年飛灰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預期</a:t>
            </a:r>
            <a:r>
              <a:rPr lang="en-US" altLang="zh-TW" sz="3200" b="1" dirty="0">
                <a:solidFill>
                  <a:srgbClr val="FF0000"/>
                </a:solidFill>
              </a:rPr>
              <a:t>Q2</a:t>
            </a:r>
            <a:r>
              <a:rPr lang="zh-TW" altLang="en-US" sz="3200" b="1" dirty="0" smtClean="0"/>
              <a:t>取得再利用許可。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70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6917399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</a:rPr>
              <a:t>台鋼</a:t>
            </a:r>
            <a:r>
              <a:rPr lang="en-US" altLang="zh-TW" sz="3200" dirty="0" smtClean="0">
                <a:solidFill>
                  <a:srgbClr val="FF0000"/>
                </a:solidFill>
              </a:rPr>
              <a:t>)</a:t>
            </a:r>
            <a:r>
              <a:rPr lang="zh-TW" altLang="en-US" sz="3200" dirty="0" smtClean="0">
                <a:solidFill>
                  <a:srgbClr val="FF0000"/>
                </a:solidFill>
              </a:rPr>
              <a:t>爐碴再利用業務展望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3786" y="79163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煉鋼還原碴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33786" y="3020263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煉鋼氧化</a:t>
            </a:r>
            <a:r>
              <a:rPr lang="zh-TW" altLang="en-US" sz="3200" b="1" dirty="0">
                <a:solidFill>
                  <a:srgbClr val="0000FF"/>
                </a:solidFill>
              </a:rPr>
              <a:t>碴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34026" y="4838384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鋼聯旋轉窯碴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88953" y="1328404"/>
            <a:ext cx="79223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新增二條生產線</a:t>
            </a:r>
            <a:r>
              <a:rPr lang="zh-TW" altLang="en-US" sz="3200" b="1" dirty="0" smtClean="0"/>
              <a:t>已投產、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預期產能＋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30%</a:t>
            </a:r>
            <a:r>
              <a:rPr lang="zh-TW" altLang="en-US" sz="3200" b="1" dirty="0" smtClean="0"/>
              <a:t>、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有助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降低成本</a:t>
            </a:r>
            <a:r>
              <a:rPr lang="zh-TW" altLang="en-US" sz="3200" b="1" dirty="0" smtClean="0"/>
              <a:t>、處理費單價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2500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元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噸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維持同業競爭水平、增加營收。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27407" y="3642704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二座預拌混凝土廠投產，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預期需求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+20%</a:t>
            </a:r>
            <a:r>
              <a:rPr lang="zh-TW" altLang="en-US" sz="3200" b="1" dirty="0" smtClean="0"/>
              <a:t>、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處理</a:t>
            </a:r>
            <a:r>
              <a:rPr lang="zh-TW" altLang="en-US" sz="3200" b="1" dirty="0"/>
              <a:t>費</a:t>
            </a:r>
            <a:r>
              <a:rPr lang="zh-TW" altLang="en-US" sz="3200" b="1" dirty="0" smtClean="0"/>
              <a:t>單價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950</a:t>
            </a:r>
            <a:r>
              <a:rPr lang="zh-TW" altLang="en-US" sz="3200" b="1" dirty="0">
                <a:solidFill>
                  <a:srgbClr val="FF0000"/>
                </a:solidFill>
              </a:rPr>
              <a:t>元</a:t>
            </a:r>
            <a:r>
              <a:rPr lang="en-US" altLang="zh-TW" sz="3200" b="1" dirty="0">
                <a:solidFill>
                  <a:srgbClr val="FF0000"/>
                </a:solidFill>
              </a:rPr>
              <a:t>/</a:t>
            </a:r>
            <a:r>
              <a:rPr lang="zh-TW" altLang="en-US" sz="3200" b="1" dirty="0">
                <a:solidFill>
                  <a:srgbClr val="FF0000"/>
                </a:solidFill>
              </a:rPr>
              <a:t>噸</a:t>
            </a:r>
            <a:r>
              <a:rPr lang="zh-TW" altLang="en-US" sz="3200" b="1" dirty="0" smtClean="0"/>
              <a:t>、</a:t>
            </a:r>
            <a:r>
              <a:rPr lang="zh-TW" altLang="en-US" sz="3200" b="1" dirty="0"/>
              <a:t>維持同業競爭水平、增加營收。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327407" y="5401321"/>
            <a:ext cx="7221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持續送交台</a:t>
            </a:r>
            <a:r>
              <a:rPr lang="zh-TW" altLang="en-US" sz="3200" b="1" dirty="0"/>
              <a:t>鋼、處理費</a:t>
            </a:r>
            <a:r>
              <a:rPr lang="zh-TW" altLang="en-US" sz="3200" b="1" dirty="0" smtClean="0"/>
              <a:t>單價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650</a:t>
            </a:r>
            <a:r>
              <a:rPr lang="zh-TW" altLang="en-US" sz="3200" b="1" dirty="0">
                <a:solidFill>
                  <a:srgbClr val="FF0000"/>
                </a:solidFill>
              </a:rPr>
              <a:t>元</a:t>
            </a:r>
            <a:r>
              <a:rPr lang="en-US" altLang="zh-TW" sz="3200" b="1" dirty="0">
                <a:solidFill>
                  <a:srgbClr val="FF0000"/>
                </a:solidFill>
              </a:rPr>
              <a:t>/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噸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持續降低鋼聯爐碴處理成本</a:t>
            </a:r>
            <a:r>
              <a:rPr lang="zh-TW" altLang="en-US" sz="3200" b="1" dirty="0" smtClean="0"/>
              <a:t>。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4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5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23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6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7453223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(</a:t>
            </a:r>
            <a:r>
              <a:rPr lang="zh-TW" altLang="en-US" sz="3200" dirty="0" smtClean="0">
                <a:solidFill>
                  <a:srgbClr val="FF0000"/>
                </a:solidFill>
              </a:rPr>
              <a:t>台鋼</a:t>
            </a:r>
            <a:r>
              <a:rPr lang="en-US" altLang="zh-TW" sz="3200" dirty="0" smtClean="0">
                <a:solidFill>
                  <a:srgbClr val="FF0000"/>
                </a:solidFill>
              </a:rPr>
              <a:t>)</a:t>
            </a:r>
            <a:r>
              <a:rPr lang="zh-TW" altLang="en-US" sz="3200" dirty="0" smtClean="0">
                <a:solidFill>
                  <a:srgbClr val="FF0000"/>
                </a:solidFill>
              </a:rPr>
              <a:t>新增預拌混凝</a:t>
            </a:r>
            <a:r>
              <a:rPr lang="zh-TW" altLang="en-US" sz="3200" dirty="0">
                <a:solidFill>
                  <a:srgbClr val="FF0000"/>
                </a:solidFill>
              </a:rPr>
              <a:t>土</a:t>
            </a:r>
            <a:r>
              <a:rPr lang="zh-TW" altLang="en-US" sz="3200" dirty="0" smtClean="0">
                <a:solidFill>
                  <a:srgbClr val="FF0000"/>
                </a:solidFill>
              </a:rPr>
              <a:t>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3786" y="1076308"/>
            <a:ext cx="3929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二座預拌混凝土廠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33786" y="4135620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開發新產品原料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88953" y="1725211"/>
            <a:ext cx="71609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已於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109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12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月投產</a:t>
            </a:r>
            <a:r>
              <a:rPr lang="zh-TW" altLang="en-US" sz="3200" b="1" dirty="0" smtClean="0"/>
              <a:t>、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新產品：</a:t>
            </a:r>
            <a:r>
              <a:rPr lang="zh-TW" altLang="en-US" sz="3200" b="1" u="sng" dirty="0" smtClean="0"/>
              <a:t>低強度管溝回填爐碴混凝土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/>
              <a:t> </a:t>
            </a:r>
            <a:r>
              <a:rPr lang="zh-TW" altLang="en-US" sz="3200" b="1" dirty="0" smtClean="0"/>
              <a:t>            </a:t>
            </a:r>
            <a:r>
              <a:rPr lang="zh-TW" altLang="en-US" sz="3200" b="1" u="sng" dirty="0" smtClean="0"/>
              <a:t>非構造爐碴混凝土</a:t>
            </a:r>
            <a:r>
              <a:rPr lang="zh-TW" altLang="en-US" sz="3200" b="1" dirty="0" smtClean="0"/>
              <a:t>、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增加產品銷售通路</a:t>
            </a:r>
            <a:r>
              <a:rPr lang="zh-TW" altLang="en-US" sz="3200" b="1" dirty="0" smtClean="0"/>
              <a:t>、有助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營收成長</a:t>
            </a:r>
            <a:r>
              <a:rPr lang="zh-TW" altLang="en-US" sz="3200" b="1" dirty="0" smtClean="0"/>
              <a:t>。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27407" y="4769740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/>
              <a:t>配合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水泥板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紅磚</a:t>
            </a:r>
            <a:r>
              <a:rPr lang="zh-TW" altLang="en-US" sz="3200" b="1" dirty="0" smtClean="0"/>
              <a:t>下游用戶、開發細粉原料、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增加還原碴通路與營收</a:t>
            </a:r>
            <a:r>
              <a:rPr lang="zh-TW" altLang="en-US" sz="3200" b="1" dirty="0" smtClean="0"/>
              <a:t>。</a:t>
            </a:r>
            <a:endParaRPr lang="zh-TW" altLang="en-US" sz="3200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2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3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24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0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86511"/>
            <a:ext cx="6917399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3200" dirty="0" smtClean="0">
                <a:solidFill>
                  <a:schemeClr val="tx1"/>
                </a:solidFill>
              </a:rPr>
              <a:t>110</a:t>
            </a:r>
            <a:r>
              <a:rPr lang="zh-TW" altLang="en-US" sz="3200" dirty="0" smtClean="0">
                <a:solidFill>
                  <a:schemeClr val="tx1"/>
                </a:solidFill>
              </a:rPr>
              <a:t>年 </a:t>
            </a:r>
            <a:r>
              <a:rPr lang="en-US" altLang="zh-TW" sz="3200" dirty="0" smtClean="0">
                <a:solidFill>
                  <a:schemeClr val="tx1"/>
                </a:solidFill>
              </a:rPr>
              <a:t>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</a:rPr>
              <a:t>開發綠電業務展望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314544" y="4390845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85544" y="1117226"/>
            <a:ext cx="4750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籌設屋頂太陽能發電板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23459" y="1731833"/>
            <a:ext cx="88024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新環評承諾</a:t>
            </a:r>
            <a:r>
              <a:rPr lang="zh-TW" altLang="en-US" sz="3200" b="1" dirty="0" smtClean="0"/>
              <a:t>、籌設規劃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屋頂型太陽能發電裝置</a:t>
            </a:r>
            <a:r>
              <a:rPr lang="zh-TW" altLang="en-US" sz="3200" b="1" dirty="0" smtClean="0"/>
              <a:t>、</a:t>
            </a:r>
            <a:endParaRPr lang="en-US" altLang="zh-TW" sz="32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地點：鋼聯或台鋼廠房屋頂、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預計容量：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&gt;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5,000m</a:t>
            </a:r>
            <a:r>
              <a:rPr lang="en-US" altLang="zh-TW" sz="3200" b="1" baseline="30000" dirty="0" smtClean="0">
                <a:solidFill>
                  <a:srgbClr val="FF0000"/>
                </a:solidFill>
              </a:rPr>
              <a:t>2</a:t>
            </a:r>
            <a:r>
              <a:rPr lang="zh-TW" altLang="en-US" sz="3200" b="1" dirty="0"/>
              <a:t> </a:t>
            </a:r>
            <a:r>
              <a:rPr lang="en-US" altLang="zh-TW" sz="3200" b="1" dirty="0" smtClean="0"/>
              <a:t>(</a:t>
            </a:r>
            <a:r>
              <a:rPr lang="zh-TW" altLang="en-US" sz="3200" b="1" dirty="0" smtClean="0"/>
              <a:t>約</a:t>
            </a:r>
            <a:r>
              <a:rPr lang="en-US" altLang="zh-TW" sz="3200" b="1" dirty="0" smtClean="0"/>
              <a:t>500KW)</a:t>
            </a:r>
          </a:p>
          <a:p>
            <a:r>
              <a:rPr lang="zh-TW" altLang="en-US" sz="3200" b="1" dirty="0" smtClean="0"/>
              <a:t>期程：</a:t>
            </a:r>
            <a:r>
              <a:rPr lang="en-US" altLang="zh-TW" sz="3200" b="1" dirty="0" smtClean="0"/>
              <a:t>110</a:t>
            </a:r>
            <a:r>
              <a:rPr lang="zh-TW" altLang="en-US" sz="3200" b="1" dirty="0" smtClean="0"/>
              <a:t>完成評估設計、</a:t>
            </a:r>
            <a:r>
              <a:rPr lang="en-US" altLang="zh-TW" sz="3200" b="1" dirty="0" smtClean="0"/>
              <a:t>111</a:t>
            </a:r>
            <a:r>
              <a:rPr lang="zh-TW" altLang="en-US" sz="3200" b="1" dirty="0" smtClean="0"/>
              <a:t>年完成設置供電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生產綠電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節能減碳</a:t>
            </a:r>
            <a:r>
              <a:rPr lang="zh-TW" altLang="en-US" sz="3200" b="1" dirty="0" smtClean="0"/>
              <a:t>、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降低成本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8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9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25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菱形 8"/>
          <p:cNvSpPr/>
          <p:nvPr/>
        </p:nvSpPr>
        <p:spPr>
          <a:xfrm>
            <a:off x="914400" y="2550720"/>
            <a:ext cx="1542473" cy="179037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菱形 9"/>
          <p:cNvSpPr/>
          <p:nvPr/>
        </p:nvSpPr>
        <p:spPr>
          <a:xfrm>
            <a:off x="1157139" y="2832470"/>
            <a:ext cx="1056994" cy="122686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420177" y="2984239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4900FE6-82CA-4778-9751-17728E0DB4B3}"/>
              </a:ext>
            </a:extLst>
          </p:cNvPr>
          <p:cNvSpPr/>
          <p:nvPr/>
        </p:nvSpPr>
        <p:spPr>
          <a:xfrm>
            <a:off x="2699612" y="3061183"/>
            <a:ext cx="1569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spc="6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+mn-ea"/>
              </a:rPr>
              <a:t>結語</a:t>
            </a:r>
            <a:endParaRPr lang="zh-TW" altLang="en-US" sz="4800" b="1" spc="600" dirty="0">
              <a:solidFill>
                <a:schemeClr val="accent2">
                  <a:lumMod val="7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0" y="4341089"/>
            <a:ext cx="8266547" cy="24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7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8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  <a:cs typeface="Times New Roman" pitchFamily="18" charset="0"/>
                </a:rPr>
                <a:t>1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年經營績效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8AC2A008-C8BB-432A-A263-63B1A07F968B}" type="slidenum">
              <a:rPr lang="zh-TW" altLang="en-US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373626" y="27278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台</a:t>
            </a:r>
            <a:r>
              <a:rPr lang="zh-TW" altLang="en-US" sz="2400" b="1" dirty="0">
                <a:solidFill>
                  <a:srgbClr val="0000FF"/>
                </a:solidFill>
              </a:rPr>
              <a:t>鋼</a:t>
            </a:r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6927157" y="3021151"/>
            <a:ext cx="508958" cy="42269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圖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582138"/>
              </p:ext>
            </p:extLst>
          </p:nvPr>
        </p:nvGraphicFramePr>
        <p:xfrm>
          <a:off x="1319563" y="1063934"/>
          <a:ext cx="9312251" cy="5049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8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2"/>
            <a:ext cx="12192000" cy="733674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lvl="0"/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2829466" y="86511"/>
            <a:ext cx="5607170" cy="645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rgbClr val="FF0000"/>
                </a:solidFill>
              </a:rPr>
              <a:t>全面性多元化營運 </a:t>
            </a:r>
            <a:r>
              <a:rPr lang="en-US" altLang="zh-TW" sz="3200" dirty="0" smtClean="0">
                <a:solidFill>
                  <a:srgbClr val="FF0000"/>
                </a:solidFill>
              </a:rPr>
              <a:t>-</a:t>
            </a:r>
            <a:r>
              <a:rPr lang="zh-TW" altLang="en-US" sz="3200" dirty="0" smtClean="0">
                <a:solidFill>
                  <a:srgbClr val="FF0000"/>
                </a:solidFill>
              </a:rPr>
              <a:t> 正式啟動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9"/>
          <a:stretch/>
        </p:blipFill>
        <p:spPr>
          <a:xfrm>
            <a:off x="9711359" y="4004422"/>
            <a:ext cx="2561894" cy="23203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8249" y="1018593"/>
            <a:ext cx="10495181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歷經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兩年環評審查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、順利通過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新增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12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類資源廢棄物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。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產能利用率將有 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+30%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~</a:t>
            </a:r>
            <a:r>
              <a:rPr lang="zh-TW" altLang="en-US" sz="3200" b="1" u="sng" dirty="0">
                <a:solidFill>
                  <a:srgbClr val="FF0000"/>
                </a:solidFill>
              </a:rPr>
              <a:t> 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+50%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 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成長空間。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新增皆屬難處理類型、唯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鋼聯技術獨特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競爭力強、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zh-TW" altLang="en-US" sz="3200" b="1" dirty="0">
                <a:solidFill>
                  <a:srgbClr val="0000FF"/>
                </a:solidFill>
              </a:rPr>
              <a:t> 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   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高單價處理費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、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處理費收入可望大幅成長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。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新增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含鋅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資源廢棄物、可望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提升氧化鋅產量與營收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。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新增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焚化飛灰</a:t>
            </a:r>
            <a:r>
              <a:rPr lang="en-US" altLang="zh-TW" sz="3200" b="1" u="sng" dirty="0" smtClean="0">
                <a:solidFill>
                  <a:srgbClr val="FF0000"/>
                </a:solidFill>
              </a:rPr>
              <a:t>/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高熱量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廢棄物、有助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降低原料成本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。</a:t>
            </a:r>
            <a:endParaRPr lang="en-US" altLang="zh-TW" sz="3200" b="1" dirty="0">
              <a:solidFill>
                <a:srgbClr val="0000FF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籌建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太陽能光電板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、生產綠電達成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節能減碳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效果。</a:t>
            </a:r>
            <a:endParaRPr lang="en-US" altLang="zh-TW" sz="3200" b="1" dirty="0" smtClean="0">
              <a:solidFill>
                <a:srgbClr val="0000FF"/>
              </a:solidFill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solidFill>
                  <a:srgbClr val="0000FF"/>
                </a:solidFill>
              </a:rPr>
              <a:t>完成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開源節流戰略布局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、</a:t>
            </a:r>
            <a:r>
              <a:rPr lang="zh-TW" altLang="en-US" sz="3200" b="1" u="sng" dirty="0" smtClean="0">
                <a:solidFill>
                  <a:srgbClr val="FF0000"/>
                </a:solidFill>
              </a:rPr>
              <a:t>足供滿載營運量能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。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8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9" name="Text Box 172"/>
            <p:cNvSpPr txBox="1">
              <a:spLocks noChangeArrowheads="1"/>
            </p:cNvSpPr>
            <p:nvPr/>
          </p:nvSpPr>
          <p:spPr bwMode="gray">
            <a:xfrm>
              <a:off x="11745802" y="6476400"/>
              <a:ext cx="4283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26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6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062833" y="1110685"/>
            <a:ext cx="2884088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rgbClr val="0000FF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4800" b="1" dirty="0">
                <a:solidFill>
                  <a:srgbClr val="3333FF"/>
                </a:solidFill>
                <a:latin typeface="+mn-ea"/>
                <a:ea typeface="+mn-ea"/>
              </a:rPr>
              <a:t>簡報完畢</a:t>
            </a:r>
          </a:p>
        </p:txBody>
      </p:sp>
      <p:pic>
        <p:nvPicPr>
          <p:cNvPr id="41987" name="Picture 5" descr="untitle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981075"/>
            <a:ext cx="57912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8445769" y="2150488"/>
            <a:ext cx="881583" cy="304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rgbClr val="0000FF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+mn-ea"/>
                <a:ea typeface="+mn-ea"/>
              </a:rPr>
              <a:t>敬 請指</a:t>
            </a:r>
            <a:endParaRPr lang="en-US" altLang="zh-TW" sz="4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+mn-ea"/>
                <a:ea typeface="+mn-ea"/>
              </a:rPr>
              <a:t>教</a:t>
            </a:r>
            <a:endParaRPr lang="en-US" altLang="zh-TW" sz="4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05150" y="5489576"/>
            <a:ext cx="5113338" cy="669925"/>
            <a:chOff x="1079" y="3566"/>
            <a:chExt cx="3489" cy="457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1532" y="3611"/>
              <a:ext cx="3036" cy="4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rgbClr val="0000FF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華康中圓體"/>
                  <a:cs typeface="華康中圓體"/>
                </a:defRPr>
              </a:lvl9pPr>
            </a:lstStyle>
            <a:p>
              <a:pPr>
                <a:buFont typeface="Wingdings" panose="05000000000000000000" pitchFamily="2" charset="2"/>
                <a:buNone/>
                <a:defRPr/>
              </a:pPr>
              <a:r>
                <a:rPr lang="zh-TW" altLang="en-US" sz="3323" b="1" dirty="0">
                  <a:latin typeface="標楷體" panose="03000509000000000000" pitchFamily="65" charset="-120"/>
                  <a:ea typeface="標楷體" panose="03000509000000000000" pitchFamily="65" charset="-120"/>
                  <a:cs typeface="Arial Unicode MS" panose="020B0604020202020204" pitchFamily="34" charset="-120"/>
                </a:rPr>
                <a:t>台灣鋼聯股份有限公司</a:t>
              </a:r>
            </a:p>
          </p:txBody>
        </p:sp>
        <p:pic>
          <p:nvPicPr>
            <p:cNvPr id="41991" name="Picture 8" descr="圖片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9" y="3566"/>
              <a:ext cx="45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432664" y="2150487"/>
            <a:ext cx="881583" cy="304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rgbClr val="0000FF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華康中圓體"/>
                <a:cs typeface="華康中圓體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+mn-ea"/>
                <a:ea typeface="+mn-ea"/>
              </a:rPr>
              <a:t>歡</a:t>
            </a:r>
            <a:endParaRPr lang="en-US" altLang="zh-TW" sz="4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4800" b="1" dirty="0">
                <a:solidFill>
                  <a:srgbClr val="FF0000"/>
                </a:solidFill>
                <a:latin typeface="+mn-ea"/>
                <a:ea typeface="+mn-ea"/>
              </a:rPr>
              <a:t>迎提問</a:t>
            </a:r>
            <a:endParaRPr lang="en-US" altLang="zh-TW" sz="4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04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7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8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  <a:cs typeface="Times New Roman" pitchFamily="18" charset="0"/>
                </a:rPr>
                <a:t>2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集塵灰業務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73075" y="661629"/>
            <a:ext cx="9550819" cy="58637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l">
              <a:lnSpc>
                <a:spcPts val="3000"/>
              </a:lnSpc>
              <a:spcAft>
                <a:spcPct val="0"/>
              </a:spcAft>
            </a:pPr>
            <a:endParaRPr lang="en-US" altLang="zh-TW" sz="24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720000" lvl="1" algn="l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r>
              <a:rPr lang="en-US" altLang="zh-TW" sz="2400" dirty="0" smtClean="0">
                <a:solidFill>
                  <a:srgbClr val="000000"/>
                </a:solidFill>
                <a:latin typeface="+mn-ea"/>
              </a:rPr>
              <a:t>        </a:t>
            </a:r>
            <a:endParaRPr lang="en-US" altLang="zh-TW" sz="2400" u="sng" dirty="0" smtClean="0">
              <a:solidFill>
                <a:srgbClr val="FF0000"/>
              </a:solidFill>
              <a:latin typeface="+mn-ea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72BCA489-D7AF-4317-8C56-1FC2A6A2530A}" type="slidenum">
              <a:rPr lang="zh-TW" altLang="en-US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94363"/>
              </p:ext>
            </p:extLst>
          </p:nvPr>
        </p:nvGraphicFramePr>
        <p:xfrm>
          <a:off x="1224949" y="1115040"/>
          <a:ext cx="8117460" cy="218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492"/>
                <a:gridCol w="1623492"/>
                <a:gridCol w="1623492"/>
                <a:gridCol w="1623492"/>
                <a:gridCol w="1623492"/>
              </a:tblGrid>
              <a:tr h="10327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年度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煉鋼廠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新豐鄉</a:t>
                      </a:r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棄置場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大肚溪口</a:t>
                      </a:r>
                      <a:endParaRPr lang="en-US" altLang="zh-TW" sz="24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棄置場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ea"/>
                          <a:ea typeface="+mn-ea"/>
                        </a:rPr>
                        <a:t>合計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737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108</a:t>
                      </a:r>
                      <a:r>
                        <a:rPr lang="zh-TW" altLang="en-US" sz="2400" b="1" dirty="0" smtClean="0"/>
                        <a:t>年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136,989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7,258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-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</a:rPr>
                        <a:t>144,247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7374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109</a:t>
                      </a:r>
                      <a:r>
                        <a:rPr lang="zh-TW" altLang="en-US" sz="2400" b="1" dirty="0" smtClean="0"/>
                        <a:t>年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139,188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6,397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1,664</a:t>
                      </a:r>
                      <a:endParaRPr lang="zh-TW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</a:rPr>
                        <a:t>147,249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圖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030546"/>
              </p:ext>
            </p:extLst>
          </p:nvPr>
        </p:nvGraphicFramePr>
        <p:xfrm>
          <a:off x="4989705" y="3597212"/>
          <a:ext cx="5620786" cy="360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074509"/>
              </p:ext>
            </p:extLst>
          </p:nvPr>
        </p:nvGraphicFramePr>
        <p:xfrm>
          <a:off x="565838" y="3683564"/>
          <a:ext cx="5493361" cy="353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文字方塊 6"/>
          <p:cNvSpPr txBox="1"/>
          <p:nvPr/>
        </p:nvSpPr>
        <p:spPr>
          <a:xfrm>
            <a:off x="4632384" y="3086244"/>
            <a:ext cx="1302589" cy="3651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已結案</a:t>
            </a:r>
            <a:r>
              <a:rPr lang="en-US" altLang="zh-TW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6"/>
          <p:cNvSpPr txBox="1"/>
          <p:nvPr/>
        </p:nvSpPr>
        <p:spPr>
          <a:xfrm>
            <a:off x="4686298" y="923134"/>
            <a:ext cx="1194759" cy="3651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公益案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6"/>
          <p:cNvSpPr txBox="1"/>
          <p:nvPr/>
        </p:nvSpPr>
        <p:spPr>
          <a:xfrm>
            <a:off x="6258554" y="919964"/>
            <a:ext cx="1194759" cy="3651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公益案</a:t>
            </a:r>
            <a:r>
              <a:rPr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方塊 6"/>
          <p:cNvSpPr txBox="1"/>
          <p:nvPr/>
        </p:nvSpPr>
        <p:spPr>
          <a:xfrm>
            <a:off x="6258452" y="3092494"/>
            <a:ext cx="1302589" cy="36519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已結案</a:t>
            </a:r>
            <a:r>
              <a:rPr lang="en-US" altLang="zh-TW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1832613" y="3282146"/>
            <a:ext cx="1018403" cy="388277"/>
          </a:xfrm>
          <a:prstGeom prst="wedgeRoundRectCallout">
            <a:avLst>
              <a:gd name="adj1" fmla="val 104710"/>
              <a:gd name="adj2" fmla="val -7626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+1.6%</a:t>
            </a:r>
            <a:endParaRPr lang="zh-TW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24946" y="7883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單位：</a:t>
            </a:r>
            <a:r>
              <a:rPr lang="zh-TW" altLang="en-US" b="1" dirty="0"/>
              <a:t>噸</a:t>
            </a:r>
          </a:p>
        </p:txBody>
      </p:sp>
    </p:spTree>
    <p:extLst>
      <p:ext uri="{BB962C8B-B14F-4D97-AF65-F5344CB8AC3E}">
        <p14:creationId xmlns:p14="http://schemas.microsoft.com/office/powerpoint/2010/main" val="1233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集塵灰處理費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單價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分析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28464" y="764704"/>
            <a:ext cx="977753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algn="l">
              <a:lnSpc>
                <a:spcPts val="3000"/>
              </a:lnSpc>
              <a:spcAft>
                <a:spcPct val="0"/>
              </a:spcAft>
            </a:pPr>
            <a:endParaRPr lang="en-US" altLang="zh-TW" sz="32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40000" algn="l">
              <a:lnSpc>
                <a:spcPts val="3000"/>
              </a:lnSpc>
              <a:spcAft>
                <a:spcPct val="0"/>
              </a:spcAft>
            </a:pPr>
            <a:endParaRPr lang="en-US" altLang="zh-TW" sz="32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endParaRPr lang="zh-TW" altLang="en-US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1522FDA7-FC45-419B-A245-154F3829EB52}" type="slidenum">
              <a:rPr lang="zh-TW" altLang="en-US"/>
              <a:pPr>
                <a:defRPr/>
              </a:pPr>
              <a:t>5</a:t>
            </a:fld>
            <a:endParaRPr lang="zh-TW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49824"/>
              </p:ext>
            </p:extLst>
          </p:nvPr>
        </p:nvGraphicFramePr>
        <p:xfrm>
          <a:off x="1577479" y="2430479"/>
          <a:ext cx="7518880" cy="149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440"/>
                <a:gridCol w="3759440"/>
              </a:tblGrid>
              <a:tr h="7478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108</a:t>
                      </a:r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latin typeface="+mn-ea"/>
                          <a:ea typeface="+mn-ea"/>
                        </a:rPr>
                        <a:t>109</a:t>
                      </a:r>
                      <a:r>
                        <a:rPr lang="zh-TW" altLang="en-US" sz="3200" b="1" dirty="0" smtClean="0">
                          <a:latin typeface="+mn-ea"/>
                          <a:ea typeface="+mn-ea"/>
                        </a:rPr>
                        <a:t>年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7478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1,151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32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2,456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32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噸</a:t>
                      </a:r>
                      <a:endParaRPr lang="zh-TW" altLang="en-US" sz="32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26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27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  <a:cs typeface="Times New Roman" pitchFamily="18" charset="0"/>
                </a:rPr>
                <a:t>3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1" name="圓角矩形圖說文字 10"/>
          <p:cNvSpPr/>
          <p:nvPr/>
        </p:nvSpPr>
        <p:spPr>
          <a:xfrm>
            <a:off x="9703716" y="2201412"/>
            <a:ext cx="1467492" cy="458133"/>
          </a:xfrm>
          <a:prstGeom prst="wedgeRoundRectCallout">
            <a:avLst>
              <a:gd name="adj1" fmla="val -139169"/>
              <a:gd name="adj2" fmla="val 2426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+113%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3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污染土壤業務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473075" y="908720"/>
            <a:ext cx="9102725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l"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8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72BCA489-D7AF-4317-8C56-1FC2A6A2530A}" type="slidenum">
              <a:rPr lang="zh-TW" altLang="en-US"/>
              <a:pPr>
                <a:defRPr/>
              </a:pPr>
              <a:t>6</a:t>
            </a:fld>
            <a:endParaRPr lang="zh-TW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40245"/>
              </p:ext>
            </p:extLst>
          </p:nvPr>
        </p:nvGraphicFramePr>
        <p:xfrm>
          <a:off x="1228726" y="992038"/>
          <a:ext cx="8260330" cy="179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74"/>
                <a:gridCol w="1509953"/>
                <a:gridCol w="1332311"/>
                <a:gridCol w="1332311"/>
                <a:gridCol w="2486981"/>
              </a:tblGrid>
              <a:tr h="59744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農地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工廠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合計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974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一般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有害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一般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+mn-ea"/>
                          <a:ea typeface="+mn-ea"/>
                        </a:rPr>
                        <a:t>有害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12,776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974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8,437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1,712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1,616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1,011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圖表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417340"/>
              </p:ext>
            </p:extLst>
          </p:nvPr>
        </p:nvGraphicFramePr>
        <p:xfrm>
          <a:off x="5192113" y="3155766"/>
          <a:ext cx="4752528" cy="313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圖表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249631"/>
              </p:ext>
            </p:extLst>
          </p:nvPr>
        </p:nvGraphicFramePr>
        <p:xfrm>
          <a:off x="930818" y="3155766"/>
          <a:ext cx="4261295" cy="294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23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24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4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1" name="圓角矩形圖說文字 10"/>
          <p:cNvSpPr/>
          <p:nvPr/>
        </p:nvSpPr>
        <p:spPr>
          <a:xfrm>
            <a:off x="9822249" y="2525496"/>
            <a:ext cx="1512860" cy="743915"/>
          </a:xfrm>
          <a:prstGeom prst="wedgeRoundRectCallout">
            <a:avLst>
              <a:gd name="adj1" fmla="val -113273"/>
              <a:gd name="adj2" fmla="val -871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較</a:t>
            </a:r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108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年</a:t>
            </a:r>
            <a:endParaRPr lang="en-US" altLang="zh-TW" sz="2400" b="1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en-US" altLang="zh-TW" sz="2400" b="1" dirty="0" smtClean="0">
                <a:solidFill>
                  <a:srgbClr val="FF0000"/>
                </a:solidFill>
                <a:latin typeface="+mn-ea"/>
              </a:rPr>
              <a:t>-41%</a:t>
            </a:r>
            <a:endParaRPr lang="zh-TW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28726" y="6680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單位：</a:t>
            </a:r>
            <a:r>
              <a:rPr lang="zh-TW" altLang="en-US" b="1" dirty="0"/>
              <a:t>噸</a:t>
            </a:r>
          </a:p>
        </p:txBody>
      </p:sp>
    </p:spTree>
    <p:extLst>
      <p:ext uri="{BB962C8B-B14F-4D97-AF65-F5344CB8AC3E}">
        <p14:creationId xmlns:p14="http://schemas.microsoft.com/office/powerpoint/2010/main" val="42483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污染土壤處理費 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-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單價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分析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128464" y="764704"/>
            <a:ext cx="977753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40000" algn="l">
              <a:lnSpc>
                <a:spcPts val="3000"/>
              </a:lnSpc>
              <a:spcAft>
                <a:spcPct val="0"/>
              </a:spcAft>
            </a:pPr>
            <a:endParaRPr lang="en-US" altLang="zh-TW" sz="3200" b="1" u="sng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3000"/>
              </a:lnSpc>
              <a:spcAft>
                <a:spcPct val="0"/>
              </a:spcAft>
            </a:pPr>
            <a:endParaRPr lang="en-US" altLang="zh-TW" sz="2400" u="sng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404812"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</a:pPr>
            <a:endParaRPr lang="en-US" altLang="zh-TW" sz="2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1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endParaRPr lang="zh-TW" altLang="en-US" sz="24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1522FDA7-FC45-419B-A245-154F3829EB52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7280"/>
              </p:ext>
            </p:extLst>
          </p:nvPr>
        </p:nvGraphicFramePr>
        <p:xfrm>
          <a:off x="1109543" y="1912601"/>
          <a:ext cx="8560279" cy="2471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702"/>
                <a:gridCol w="2060630"/>
                <a:gridCol w="2140069"/>
                <a:gridCol w="2396878"/>
              </a:tblGrid>
              <a:tr h="2720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年度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農地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工廠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均價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976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109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年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6,014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噸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9,217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800" b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噸</a:t>
                      </a:r>
                      <a:endParaRPr lang="zh-TW" altLang="en-US" sz="2800" b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6,481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噸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9767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108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年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4,571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7,258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latin typeface="+mn-ea"/>
                          <a:ea typeface="+mn-ea"/>
                        </a:rPr>
                        <a:t>5,090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28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噸</a:t>
                      </a:r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26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27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5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3" name="圓角矩形圖說文字 12"/>
          <p:cNvSpPr/>
          <p:nvPr/>
        </p:nvSpPr>
        <p:spPr>
          <a:xfrm>
            <a:off x="10027146" y="3663350"/>
            <a:ext cx="1467492" cy="458133"/>
          </a:xfrm>
          <a:prstGeom prst="wedgeRoundRectCallout">
            <a:avLst>
              <a:gd name="adj1" fmla="val -113304"/>
              <a:gd name="adj2" fmla="val -15461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  <a:latin typeface="+mn-ea"/>
              </a:rPr>
              <a:t>+27%</a:t>
            </a:r>
            <a:endParaRPr lang="zh-TW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41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氧化鋅產品銷售業務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458817" y="1061048"/>
            <a:ext cx="9564688" cy="5008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4000" lvl="1" algn="l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r>
              <a:rPr lang="zh-TW" altLang="en-US" sz="2800" b="1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產出量 </a:t>
            </a:r>
            <a:r>
              <a:rPr lang="en-US" altLang="zh-TW" sz="2800" b="1" u="sng" dirty="0" smtClean="0">
                <a:solidFill>
                  <a:srgbClr val="3333FF"/>
                </a:solidFill>
                <a:latin typeface="+mn-ea"/>
                <a:cs typeface="Times New Roman" pitchFamily="18" charset="0"/>
              </a:rPr>
              <a:t>51,996</a:t>
            </a:r>
            <a:r>
              <a:rPr lang="zh-TW" altLang="en-US" sz="2800" b="1" u="sng" dirty="0" smtClean="0">
                <a:solidFill>
                  <a:srgbClr val="3333FF"/>
                </a:solidFill>
                <a:latin typeface="+mn-ea"/>
                <a:cs typeface="Times New Roman" pitchFamily="18" charset="0"/>
              </a:rPr>
              <a:t>噸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2800" b="1" dirty="0" smtClean="0">
                <a:solidFill>
                  <a:srgbClr val="000000"/>
                </a:solidFill>
                <a:latin typeface="+mn-ea"/>
              </a:rPr>
              <a:t>較</a:t>
            </a:r>
            <a:r>
              <a:rPr lang="en-US" altLang="zh-TW" sz="2800" b="1" dirty="0" smtClean="0">
                <a:solidFill>
                  <a:srgbClr val="000000"/>
                </a:solidFill>
                <a:latin typeface="+mn-ea"/>
              </a:rPr>
              <a:t>108</a:t>
            </a:r>
            <a:r>
              <a:rPr lang="zh-TW" altLang="en-US" sz="2800" b="1" dirty="0" smtClean="0">
                <a:solidFill>
                  <a:srgbClr val="000000"/>
                </a:solidFill>
                <a:latin typeface="+mn-ea"/>
              </a:rPr>
              <a:t>年減少 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+mn-ea"/>
              </a:rPr>
              <a:t>-3%</a:t>
            </a:r>
            <a:endParaRPr lang="en-US" altLang="zh-TW" sz="2800" b="1" dirty="0" smtClean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marL="684000" lvl="1" algn="l">
              <a:lnSpc>
                <a:spcPts val="3000"/>
              </a:lnSpc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銷售量</a:t>
            </a:r>
            <a:r>
              <a:rPr lang="zh-TW" altLang="en-US" sz="2800" b="1" dirty="0" smtClean="0">
                <a:solidFill>
                  <a:srgbClr val="000000"/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52,472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噸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、</a:t>
            </a:r>
            <a:r>
              <a:rPr lang="zh-TW" altLang="en-US" sz="2800" b="1" dirty="0" smtClean="0">
                <a:solidFill>
                  <a:srgbClr val="000000"/>
                </a:solidFill>
                <a:latin typeface="+mn-ea"/>
              </a:rPr>
              <a:t>較</a:t>
            </a:r>
            <a:r>
              <a:rPr lang="en-US" altLang="zh-TW" sz="2800" b="1" dirty="0" smtClean="0">
                <a:solidFill>
                  <a:srgbClr val="000000"/>
                </a:solidFill>
                <a:latin typeface="+mn-ea"/>
              </a:rPr>
              <a:t>108</a:t>
            </a:r>
            <a:r>
              <a:rPr lang="zh-TW" altLang="en-US" sz="2800" b="1" dirty="0" smtClean="0">
                <a:solidFill>
                  <a:srgbClr val="000000"/>
                </a:solidFill>
                <a:latin typeface="+mn-ea"/>
              </a:rPr>
              <a:t>年減少 </a:t>
            </a:r>
            <a:r>
              <a:rPr lang="en-US" altLang="zh-TW" sz="2800" b="1" u="sng" dirty="0" smtClean="0">
                <a:solidFill>
                  <a:srgbClr val="FF0000"/>
                </a:solidFill>
                <a:latin typeface="+mn-ea"/>
              </a:rPr>
              <a:t>-4%</a:t>
            </a:r>
            <a:r>
              <a:rPr lang="zh-TW" altLang="en-US" sz="2800" b="1" dirty="0" smtClean="0">
                <a:solidFill>
                  <a:srgbClr val="000000"/>
                </a:solidFill>
                <a:latin typeface="+mn-ea"/>
              </a:rPr>
              <a:t> </a:t>
            </a:r>
            <a:endParaRPr lang="en-US" altLang="zh-TW" sz="2800" b="1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A97D0F7B-6F8C-49C1-B549-0DD227D7A800}" type="slidenum">
              <a:rPr lang="zh-TW" altLang="en-US"/>
              <a:pPr>
                <a:defRPr/>
              </a:pPr>
              <a:t>8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18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19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6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369526"/>
              </p:ext>
            </p:extLst>
          </p:nvPr>
        </p:nvGraphicFramePr>
        <p:xfrm>
          <a:off x="5016623" y="2334809"/>
          <a:ext cx="5567988" cy="445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64088"/>
              </p:ext>
            </p:extLst>
          </p:nvPr>
        </p:nvGraphicFramePr>
        <p:xfrm>
          <a:off x="200024" y="2386859"/>
          <a:ext cx="5502035" cy="420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圓角矩形圖說文字 11"/>
          <p:cNvSpPr/>
          <p:nvPr/>
        </p:nvSpPr>
        <p:spPr>
          <a:xfrm>
            <a:off x="10200051" y="2976114"/>
            <a:ext cx="1467492" cy="670917"/>
          </a:xfrm>
          <a:prstGeom prst="wedgeRoundRectCallout">
            <a:avLst>
              <a:gd name="adj1" fmla="val -149162"/>
              <a:gd name="adj2" fmla="val 1128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亞洲提升至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62%</a:t>
            </a:r>
            <a:endParaRPr lang="zh-TW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71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109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年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LME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倫敦金屬鋅價走勢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7453313" y="6592888"/>
            <a:ext cx="2311400" cy="220662"/>
          </a:xfrm>
        </p:spPr>
        <p:txBody>
          <a:bodyPr/>
          <a:lstStyle/>
          <a:p>
            <a:pPr>
              <a:defRPr/>
            </a:pPr>
            <a:fld id="{396AF97C-9684-486F-AC00-0F6627747E66}" type="slidenum">
              <a:rPr lang="zh-TW" altLang="en-US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48544" y="4629620"/>
            <a:ext cx="9718814" cy="1554272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6000" lvl="1" algn="just">
              <a:lnSpc>
                <a:spcPts val="3000"/>
              </a:lnSpc>
              <a:spcAft>
                <a:spcPts val="1200"/>
              </a:spcAft>
              <a:buClr>
                <a:srgbClr val="0000FF"/>
              </a:buClr>
            </a:pPr>
            <a:r>
              <a:rPr lang="en-US" altLang="zh-TW" sz="2400" b="1" u="sng" dirty="0" smtClean="0">
                <a:solidFill>
                  <a:srgbClr val="0000FF"/>
                </a:solidFill>
                <a:latin typeface="+mn-ea"/>
              </a:rPr>
              <a:t>2020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+mn-ea"/>
              </a:rPr>
              <a:t>上半年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：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+mn-ea"/>
              </a:rPr>
              <a:t>疫情影響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zh-TW" altLang="en-US" sz="2400" b="1" dirty="0" smtClean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latin typeface="+mn-ea"/>
              </a:rPr>
              <a:t>→ 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+mn-ea"/>
              </a:rPr>
              <a:t>鋅金屬庫存量增加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zh-TW" altLang="en-US" sz="2400" b="1" dirty="0" smtClean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latin typeface="+mn-ea"/>
              </a:rPr>
              <a:t>→ </a:t>
            </a:r>
            <a:r>
              <a:rPr lang="zh-TW" altLang="en-US" sz="2400" b="1" u="sng" dirty="0" smtClean="0">
                <a:latin typeface="+mn-ea"/>
              </a:rPr>
              <a:t>國際鋅</a:t>
            </a:r>
            <a:r>
              <a:rPr lang="zh-TW" altLang="en-US" sz="2400" b="1" u="sng" dirty="0">
                <a:latin typeface="+mn-ea"/>
              </a:rPr>
              <a:t>價</a:t>
            </a:r>
            <a:r>
              <a:rPr lang="zh-TW" altLang="en-US" sz="2400" b="1" u="sng" dirty="0" smtClean="0">
                <a:latin typeface="+mn-ea"/>
              </a:rPr>
              <a:t>下跌</a:t>
            </a:r>
            <a:endParaRPr lang="en-US" altLang="zh-TW" sz="2400" b="1" u="sng" dirty="0" smtClean="0">
              <a:latin typeface="+mn-ea"/>
            </a:endParaRPr>
          </a:p>
          <a:p>
            <a:pPr marL="36000" lvl="1" algn="just">
              <a:lnSpc>
                <a:spcPts val="3000"/>
              </a:lnSpc>
              <a:spcAft>
                <a:spcPts val="1200"/>
              </a:spcAft>
              <a:buClr>
                <a:srgbClr val="0000FF"/>
              </a:buClr>
            </a:pPr>
            <a:r>
              <a:rPr lang="en-US" altLang="zh-TW" sz="2400" b="1" u="sng" dirty="0" smtClean="0">
                <a:solidFill>
                  <a:srgbClr val="0000FF"/>
                </a:solidFill>
                <a:latin typeface="+mn-ea"/>
              </a:rPr>
              <a:t>2020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+mn-ea"/>
              </a:rPr>
              <a:t>下半年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：</a:t>
            </a:r>
            <a:r>
              <a:rPr lang="zh-TW" altLang="en-US" sz="2400" b="1" u="sng" dirty="0" smtClean="0">
                <a:solidFill>
                  <a:srgbClr val="0000FF"/>
                </a:solidFill>
                <a:latin typeface="+mn-ea"/>
              </a:rPr>
              <a:t>美元指數下滑且歐美國家重啟經濟活動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zh-TW" altLang="en-US" sz="2400" b="1" dirty="0" smtClean="0">
                <a:ln w="28575">
                  <a:solidFill>
                    <a:srgbClr val="FF0000"/>
                  </a:solidFill>
                </a:ln>
                <a:solidFill>
                  <a:srgbClr val="000000"/>
                </a:solidFill>
                <a:latin typeface="+mn-ea"/>
              </a:rPr>
              <a:t>→ </a:t>
            </a:r>
            <a:r>
              <a:rPr lang="zh-TW" altLang="en-US" sz="2400" b="1" u="sng" dirty="0" smtClean="0">
                <a:latin typeface="+mn-ea"/>
              </a:rPr>
              <a:t>國際</a:t>
            </a:r>
            <a:r>
              <a:rPr lang="zh-TW" altLang="en-US" sz="2400" b="1" u="sng" dirty="0">
                <a:latin typeface="+mn-ea"/>
              </a:rPr>
              <a:t>鋅</a:t>
            </a:r>
            <a:r>
              <a:rPr lang="zh-TW" altLang="en-US" sz="2400" b="1" u="sng" dirty="0" smtClean="0">
                <a:latin typeface="+mn-ea"/>
              </a:rPr>
              <a:t>價回升</a:t>
            </a:r>
            <a:endParaRPr lang="en-US" altLang="zh-TW" sz="2400" b="1" dirty="0" smtClean="0">
              <a:solidFill>
                <a:srgbClr val="000000"/>
              </a:solidFill>
              <a:latin typeface="+mn-ea"/>
            </a:endParaRPr>
          </a:p>
          <a:p>
            <a:pPr marL="36000" lvl="1" algn="ctr">
              <a:lnSpc>
                <a:spcPts val="3000"/>
              </a:lnSpc>
              <a:buClr>
                <a:srgbClr val="0000FF"/>
              </a:buClr>
            </a:pPr>
            <a:r>
              <a:rPr lang="en-US" altLang="zh-TW" sz="2400" b="1" dirty="0" smtClean="0">
                <a:solidFill>
                  <a:srgbClr val="000000"/>
                </a:solidFill>
                <a:latin typeface="+mn-ea"/>
              </a:rPr>
              <a:t>109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年</a:t>
            </a:r>
            <a:r>
              <a:rPr lang="en-US" altLang="zh-TW" sz="2400" b="1" dirty="0" smtClean="0">
                <a:solidFill>
                  <a:srgbClr val="000000"/>
                </a:solidFill>
                <a:latin typeface="+mn-ea"/>
              </a:rPr>
              <a:t>LME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均價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+mn-ea"/>
              </a:rPr>
              <a:t>2,265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+mn-ea"/>
              </a:rPr>
              <a:t>美元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，較</a:t>
            </a:r>
            <a:r>
              <a:rPr lang="en-US" altLang="zh-TW" sz="2400" b="1" dirty="0" smtClean="0">
                <a:solidFill>
                  <a:srgbClr val="000000"/>
                </a:solidFill>
                <a:latin typeface="+mn-ea"/>
              </a:rPr>
              <a:t>108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年均價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+mn-ea"/>
              </a:rPr>
              <a:t>2,549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+mn-ea"/>
              </a:rPr>
              <a:t>元</a:t>
            </a:r>
            <a:r>
              <a:rPr lang="zh-TW" altLang="en-US" sz="2400" b="1" dirty="0" smtClean="0">
                <a:solidFill>
                  <a:srgbClr val="000000"/>
                </a:solidFill>
                <a:latin typeface="+mn-ea"/>
              </a:rPr>
              <a:t>下跌 </a:t>
            </a:r>
            <a:r>
              <a:rPr lang="en-US" altLang="zh-TW" sz="2400" b="1" u="sng" dirty="0" smtClean="0">
                <a:solidFill>
                  <a:srgbClr val="FF0000"/>
                </a:solidFill>
                <a:latin typeface="+mn-ea"/>
              </a:rPr>
              <a:t>-11%</a:t>
            </a:r>
            <a:endParaRPr lang="en-US" altLang="zh-TW" sz="2400" b="1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129464" y="5182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784816"/>
              </p:ext>
            </p:extLst>
          </p:nvPr>
        </p:nvGraphicFramePr>
        <p:xfrm>
          <a:off x="848544" y="854016"/>
          <a:ext cx="9466464" cy="330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1433484" y="2213864"/>
            <a:ext cx="878668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433484" y="2804180"/>
            <a:ext cx="8786687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9456856" y="1885666"/>
            <a:ext cx="81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2019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493198" y="2483106"/>
            <a:ext cx="81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2020</a:t>
            </a:r>
            <a:endParaRPr lang="zh-TW" altLang="en-US" dirty="0">
              <a:solidFill>
                <a:srgbClr val="0000FF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5450027" y="2293352"/>
            <a:ext cx="8876" cy="4625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11615785" y="6367794"/>
            <a:ext cx="464072" cy="424645"/>
            <a:chOff x="11727928" y="6433355"/>
            <a:chExt cx="464072" cy="424645"/>
          </a:xfrm>
        </p:grpSpPr>
        <p:sp>
          <p:nvSpPr>
            <p:cNvPr id="22" name="AutoShape 167"/>
            <p:cNvSpPr>
              <a:spLocks noChangeArrowheads="1"/>
            </p:cNvSpPr>
            <p:nvPr/>
          </p:nvSpPr>
          <p:spPr bwMode="gray">
            <a:xfrm>
              <a:off x="11727928" y="6433355"/>
              <a:ext cx="464072" cy="424645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1600">
                <a:latin typeface="+mn-ea"/>
              </a:endParaRPr>
            </a:p>
          </p:txBody>
        </p:sp>
        <p:sp>
          <p:nvSpPr>
            <p:cNvPr id="23" name="Text Box 172"/>
            <p:cNvSpPr txBox="1">
              <a:spLocks noChangeArrowheads="1"/>
            </p:cNvSpPr>
            <p:nvPr/>
          </p:nvSpPr>
          <p:spPr bwMode="gray">
            <a:xfrm>
              <a:off x="11806716" y="6476400"/>
              <a:ext cx="3064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1600" b="1" dirty="0" smtClean="0">
                  <a:latin typeface="+mn-ea"/>
                </a:rPr>
                <a:t>7</a:t>
              </a:r>
              <a:endParaRPr lang="en-US" altLang="zh-TW" sz="1600" b="1" dirty="0"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6" name="圓角矩形圖說文字 15"/>
          <p:cNvSpPr/>
          <p:nvPr/>
        </p:nvSpPr>
        <p:spPr>
          <a:xfrm>
            <a:off x="3493698" y="2304394"/>
            <a:ext cx="1815195" cy="374583"/>
          </a:xfrm>
          <a:prstGeom prst="wedgeRoundRectCallout">
            <a:avLst>
              <a:gd name="adj1" fmla="val -50481"/>
              <a:gd name="adj2" fmla="val -4341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-$284(-11%)</a:t>
            </a:r>
            <a:endParaRPr lang="zh-TW" altLang="en-US" sz="2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40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856</TotalTime>
  <Words>2110</Words>
  <Application>Microsoft Office PowerPoint</Application>
  <PresentationFormat>寬螢幕</PresentationFormat>
  <Paragraphs>506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Arial Unicode MS</vt:lpstr>
      <vt:lpstr>華康中圓體</vt:lpstr>
      <vt:lpstr>微軟正黑體</vt:lpstr>
      <vt:lpstr>標楷體</vt:lpstr>
      <vt:lpstr>Agency FB</vt:lpstr>
      <vt:lpstr>Arial</vt:lpstr>
      <vt:lpstr>Times New Roman</vt:lpstr>
      <vt:lpstr>Trebuchet MS</vt:lpstr>
      <vt:lpstr>Wingdings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kenfang</dc:creator>
  <cp:lastModifiedBy>林琨傑</cp:lastModifiedBy>
  <cp:revision>100</cp:revision>
  <cp:lastPrinted>2021-01-15T05:25:04Z</cp:lastPrinted>
  <dcterms:created xsi:type="dcterms:W3CDTF">2021-01-08T06:59:22Z</dcterms:created>
  <dcterms:modified xsi:type="dcterms:W3CDTF">2021-01-15T08:04:25Z</dcterms:modified>
</cp:coreProperties>
</file>